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4434" autoAdjust="0"/>
  </p:normalViewPr>
  <p:slideViewPr>
    <p:cSldViewPr snapToGrid="0">
      <p:cViewPr varScale="1">
        <p:scale>
          <a:sx n="98" d="100"/>
          <a:sy n="98" d="100"/>
        </p:scale>
        <p:origin x="-1962" y="-96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6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1" y="2855822"/>
            <a:ext cx="3067789" cy="14067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2805" y="1515701"/>
            <a:ext cx="4941703" cy="2828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 </a:t>
            </a:r>
            <a:r>
              <a:rPr lang="ru-RU" sz="2800" b="1" dirty="0" smtClean="0"/>
              <a:t> </a:t>
            </a:r>
            <a:r>
              <a:rPr lang="ru-RU" sz="2800" b="1" dirty="0"/>
              <a:t>«Люмьер ДПБ-008.1»</a:t>
            </a:r>
          </a:p>
          <a:p>
            <a:pPr algn="ctr"/>
            <a:r>
              <a:rPr lang="ru-RU" sz="2800" b="1" dirty="0"/>
              <a:t> «Люмьер ДПБ-013.1»</a:t>
            </a:r>
          </a:p>
          <a:p>
            <a:pPr algn="ctr"/>
            <a:r>
              <a:rPr lang="ru-RU" sz="2800" b="1" dirty="0"/>
              <a:t> «Люмьер ДПБ-016.1»</a:t>
            </a:r>
          </a:p>
          <a:p>
            <a:pPr algn="ctr"/>
            <a:endParaRPr lang="ru-RU" sz="2646" b="1" dirty="0"/>
          </a:p>
          <a:p>
            <a:endParaRPr lang="ru-RU" sz="2263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177" y="4796603"/>
            <a:ext cx="5006422" cy="88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b="1" dirty="0"/>
              <a:t>6</a:t>
            </a:r>
            <a:r>
              <a:rPr lang="ru-RU" sz="900" b="1" dirty="0" smtClean="0"/>
              <a:t>.1.	</a:t>
            </a:r>
            <a:r>
              <a:rPr lang="ru-RU" sz="900" dirty="0" smtClean="0"/>
              <a:t>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177" y="5757514"/>
            <a:ext cx="5006422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b="1" dirty="0" smtClean="0"/>
              <a:t>7.1.</a:t>
            </a:r>
            <a:r>
              <a:rPr lang="ru-RU" sz="900" dirty="0"/>
              <a:t>	</a:t>
            </a:r>
            <a:r>
              <a:rPr lang="ru-RU" sz="900" dirty="0" smtClean="0"/>
              <a:t>Светильники серии  «</a:t>
            </a:r>
            <a:r>
              <a:rPr lang="ru-RU" sz="900" b="1" dirty="0"/>
              <a:t>Люмьер ДПБ</a:t>
            </a:r>
            <a:r>
              <a:rPr lang="ru-RU" sz="900" dirty="0" smtClean="0"/>
              <a:t>» </a:t>
            </a:r>
            <a:r>
              <a:rPr lang="ru-RU" sz="900" dirty="0"/>
              <a:t>изготовлен  с соответствии с  требованиями ТУ </a:t>
            </a:r>
            <a:r>
              <a:rPr lang="ru-RU" sz="900" dirty="0" smtClean="0"/>
              <a:t>	3461</a:t>
            </a:r>
            <a:r>
              <a:rPr lang="ru-RU" sz="900" dirty="0"/>
              <a:t>−</a:t>
            </a:r>
            <a:r>
              <a:rPr lang="ru-RU" sz="900" dirty="0" smtClean="0"/>
              <a:t>006−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2" name="Прямоугольник 1"/>
          <p:cNvSpPr/>
          <p:nvPr/>
        </p:nvSpPr>
        <p:spPr>
          <a:xfrm>
            <a:off x="6425171" y="6801946"/>
            <a:ext cx="3676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Светодиодный светильник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24891" y="2355352"/>
            <a:ext cx="295275" cy="26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24891" y="2758070"/>
            <a:ext cx="295275" cy="26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024891" y="3195250"/>
            <a:ext cx="295275" cy="266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30706"/>
              </p:ext>
            </p:extLst>
          </p:nvPr>
        </p:nvGraphicFramePr>
        <p:xfrm>
          <a:off x="212176" y="6422152"/>
          <a:ext cx="4866221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9212"/>
                <a:gridCol w="3657009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36" y="4141608"/>
            <a:ext cx="2987179" cy="2660338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12177" y="48645"/>
            <a:ext cx="5006422" cy="240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</a:t>
            </a:r>
            <a:r>
              <a:rPr lang="ru-RU" sz="900" dirty="0"/>
              <a:t>Снимите </a:t>
            </a:r>
            <a:r>
              <a:rPr lang="ru-RU" sz="900" dirty="0" smtClean="0"/>
              <a:t>заднюю </a:t>
            </a:r>
            <a:r>
              <a:rPr lang="ru-RU" sz="900" dirty="0"/>
              <a:t>панель светильника, </a:t>
            </a:r>
            <a:r>
              <a:rPr lang="ru-RU" sz="900" dirty="0" smtClean="0"/>
              <a:t> </a:t>
            </a:r>
            <a:r>
              <a:rPr lang="ru-RU" sz="900" dirty="0"/>
              <a:t>подключите питающий </a:t>
            </a:r>
            <a:r>
              <a:rPr lang="ru-RU" sz="900" dirty="0" smtClean="0"/>
              <a:t>~</a:t>
            </a:r>
            <a:r>
              <a:rPr lang="ru-RU" sz="900" dirty="0"/>
              <a:t>220 В согласно схеме </a:t>
            </a:r>
            <a:r>
              <a:rPr lang="ru-RU" sz="900" dirty="0" smtClean="0"/>
              <a:t>	(</a:t>
            </a:r>
            <a:r>
              <a:rPr lang="ru-RU" sz="900" dirty="0"/>
              <a:t>рисунок .2) : ж/з – </a:t>
            </a:r>
            <a:r>
              <a:rPr lang="ru-RU" sz="900" dirty="0" smtClean="0"/>
              <a:t>заземление по центру, </a:t>
            </a:r>
            <a:r>
              <a:rPr lang="ru-RU" sz="900" dirty="0"/>
              <a:t>коричневый – </a:t>
            </a:r>
            <a:r>
              <a:rPr lang="ru-RU" sz="900" dirty="0" smtClean="0"/>
              <a:t>фаза и </a:t>
            </a:r>
            <a:r>
              <a:rPr lang="ru-RU" sz="900" dirty="0"/>
              <a:t>синий – </a:t>
            </a:r>
            <a:r>
              <a:rPr lang="ru-RU" sz="900" dirty="0" smtClean="0"/>
              <a:t>ноль в 	крайние клеммы . </a:t>
            </a:r>
            <a:r>
              <a:rPr lang="ru-RU" sz="900" b="1" dirty="0"/>
              <a:t>Убедитесь, что </a:t>
            </a:r>
            <a:r>
              <a:rPr lang="ru-RU" sz="900" b="1" dirty="0" smtClean="0"/>
              <a:t>	все </a:t>
            </a:r>
            <a:r>
              <a:rPr lang="ru-RU" sz="900" b="1" dirty="0"/>
              <a:t>электрические соединения надёжно </a:t>
            </a:r>
            <a:r>
              <a:rPr lang="ru-RU" sz="900" b="1" dirty="0" smtClean="0"/>
              <a:t>	закреплены!</a:t>
            </a:r>
            <a:endParaRPr lang="ru-RU" sz="900" dirty="0" smtClean="0"/>
          </a:p>
          <a:p>
            <a:pPr marL="449263" indent="-182563" algn="just" defTabSz="449263">
              <a:buFont typeface="+mj-lt"/>
              <a:buAutoNum type="alphaLcPeriod"/>
            </a:pPr>
            <a:r>
              <a:rPr lang="ru-RU" sz="900" dirty="0"/>
              <a:t>Установите на место </a:t>
            </a:r>
            <a:r>
              <a:rPr lang="ru-RU" sz="900" dirty="0" smtClean="0"/>
              <a:t>панель светильника.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Закрепите светильник </a:t>
            </a:r>
            <a:r>
              <a:rPr lang="ru-RU" sz="900" dirty="0" smtClean="0"/>
              <a:t>на потолке или стене.</a:t>
            </a:r>
            <a:endParaRPr lang="en-US" sz="900" dirty="0" smtClean="0"/>
          </a:p>
          <a:p>
            <a:pPr marL="266700" indent="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готов к использованию.</a:t>
            </a:r>
          </a:p>
          <a:p>
            <a:pPr marL="266700" indent="-266700" algn="just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263046" y="4267547"/>
            <a:ext cx="534352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323" y="3024770"/>
            <a:ext cx="982973" cy="96369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-471352" y="4262936"/>
            <a:ext cx="47701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ru-RU" sz="1100" b="1" dirty="0" smtClean="0"/>
              <a:t>светильников </a:t>
            </a:r>
            <a:br>
              <a:rPr lang="ru-RU" sz="1100" b="1" dirty="0" smtClean="0"/>
            </a:br>
            <a:r>
              <a:rPr lang="ru-RU" sz="1100" b="1" dirty="0" smtClean="0"/>
              <a:t>серии </a:t>
            </a:r>
            <a:r>
              <a:rPr lang="ru-RU" sz="1100" b="1" dirty="0"/>
              <a:t>«Люмьер ДПБ».</a:t>
            </a:r>
            <a:endParaRPr lang="ru-RU" sz="1100" b="1" dirty="0" smtClean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60" y="82620"/>
            <a:ext cx="5161464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b="1" dirty="0" smtClean="0"/>
              <a:t>1.1.</a:t>
            </a:r>
            <a:r>
              <a:rPr lang="ru-RU" sz="900" dirty="0"/>
              <a:t>	</a:t>
            </a:r>
            <a:r>
              <a:rPr lang="ru-RU" sz="900" dirty="0" smtClean="0"/>
              <a:t>Светодиодные </a:t>
            </a:r>
            <a:r>
              <a:rPr lang="ru-RU" sz="900" dirty="0"/>
              <a:t>светильники серии </a:t>
            </a:r>
            <a:r>
              <a:rPr lang="ru-RU" sz="900" dirty="0" smtClean="0"/>
              <a:t>«</a:t>
            </a:r>
            <a:r>
              <a:rPr lang="ru-RU" sz="900" b="1" dirty="0"/>
              <a:t>Люмьер ДПБ</a:t>
            </a:r>
            <a:r>
              <a:rPr lang="ru-RU" sz="900" dirty="0" smtClean="0"/>
              <a:t>»  </a:t>
            </a:r>
            <a:r>
              <a:rPr lang="ru-RU" sz="900" dirty="0"/>
              <a:t>предназначены для </a:t>
            </a:r>
            <a:r>
              <a:rPr lang="ru-RU" sz="900" dirty="0" smtClean="0"/>
              <a:t>на лестничных площадках  и в </a:t>
            </a:r>
            <a:r>
              <a:rPr lang="ru-RU" sz="900" dirty="0"/>
              <a:t>производственных</a:t>
            </a:r>
            <a:r>
              <a:rPr lang="ru-RU" sz="900" dirty="0" smtClean="0"/>
              <a:t>, </a:t>
            </a:r>
            <a:r>
              <a:rPr lang="ru-RU" sz="900" dirty="0"/>
              <a:t>торговых, складских и других помещениях. </a:t>
            </a:r>
          </a:p>
          <a:p>
            <a:pPr marL="266700" indent="-266700" algn="just" defTabSz="266700"/>
            <a:r>
              <a:rPr lang="ru-RU" sz="900" b="1" dirty="0" smtClean="0"/>
              <a:t>1.2.</a:t>
            </a:r>
            <a:r>
              <a:rPr lang="ru-RU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 2 </a:t>
            </a:r>
            <a:r>
              <a:rPr lang="ru-RU" sz="900" dirty="0"/>
              <a:t>по ГОСТ 15150  температура окружающей среды  должна 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75% </a:t>
            </a:r>
            <a:r>
              <a:rPr lang="ru-RU" sz="900" dirty="0"/>
              <a:t>при температуре </a:t>
            </a:r>
            <a:r>
              <a:rPr lang="ru-RU" sz="900" dirty="0" smtClean="0"/>
              <a:t>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b="1" dirty="0" smtClean="0"/>
              <a:t>1.3.</a:t>
            </a:r>
            <a:r>
              <a:rPr lang="ru-RU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b="1" dirty="0" smtClean="0"/>
              <a:t>1.4.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b="1" dirty="0" smtClean="0"/>
              <a:t>1.5.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b="1" dirty="0" smtClean="0"/>
              <a:t>1.6.</a:t>
            </a:r>
            <a:r>
              <a:rPr lang="ru-RU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b="1" dirty="0" smtClean="0"/>
              <a:t>1.7.</a:t>
            </a:r>
            <a:r>
              <a:rPr lang="ru-RU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/>
              <a:t>+</a:t>
            </a:r>
            <a:r>
              <a:rPr lang="ru-RU" sz="900" dirty="0"/>
              <a:t>5%.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43548"/>
              </p:ext>
            </p:extLst>
          </p:nvPr>
        </p:nvGraphicFramePr>
        <p:xfrm>
          <a:off x="5512996" y="492710"/>
          <a:ext cx="4817779" cy="670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365"/>
                <a:gridCol w="940138"/>
                <a:gridCol w="940138"/>
                <a:gridCol w="940138"/>
              </a:tblGrid>
              <a:tr h="393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+mn-lt"/>
                        </a:rPr>
                        <a:t>Наименование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ДПБ-008.1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ДПБ-013.1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ДПБ-016.1</a:t>
                      </a:r>
                      <a:endParaRPr lang="ru-RU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9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00 </a:t>
                      </a:r>
                      <a:r>
                        <a:rPr lang="ru-RU" sz="9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900" b="1" baseline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00 </a:t>
                      </a:r>
                      <a:r>
                        <a:rPr lang="ru-RU" sz="9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567019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1140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567019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185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567019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2280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Вт</a:t>
                      </a: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94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лм/Вт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лм/Вт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лм/Вт</a:t>
                      </a: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marL="0" algn="ctr" defTabSz="567019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K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(кривые силы 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0204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</a:t>
                      </a:r>
                      <a:r>
                        <a:rPr lang="ru-RU" sz="9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светового </a:t>
                      </a: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90%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светодиодов,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- 60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Гц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-60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 +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°С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145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(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пыле-,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влагозащищенность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светильника, более</a:t>
                      </a: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000 часов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60 месяцев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Полусфера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Матированный рассеиватель из антивандального поликарбоната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корпус с рассеивателем  из светотехнического поликарбоната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Накладной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155х75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3346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180х180х95</a:t>
                      </a: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190411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0,8  кг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0204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  кг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455166" y="82620"/>
            <a:ext cx="51559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100" b="1" dirty="0" smtClean="0"/>
              <a:t>Основные </a:t>
            </a:r>
            <a:r>
              <a:rPr lang="ru-RU" sz="1100" b="1" dirty="0"/>
              <a:t>технические данные </a:t>
            </a:r>
            <a:r>
              <a:rPr lang="ru-RU" sz="1100" b="1" dirty="0" smtClean="0"/>
              <a:t>серии светильников </a:t>
            </a:r>
            <a:r>
              <a:rPr lang="ru-RU" sz="1100" b="1" dirty="0"/>
              <a:t>«Люмьер ДПБ»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6260" y="2638320"/>
            <a:ext cx="4973503" cy="1114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6700" algn="l"/>
              </a:tabLst>
            </a:pPr>
            <a:r>
              <a:rPr lang="ru-RU" sz="1400" b="1" dirty="0" smtClean="0"/>
              <a:t>2.	Комплектность</a:t>
            </a:r>
            <a:endParaRPr lang="ru-RU" sz="600" b="1" dirty="0"/>
          </a:p>
          <a:p>
            <a:pPr marL="266700" indent="-266700" defTabSz="266700">
              <a:tabLst>
                <a:tab pos="266700" algn="l"/>
              </a:tabLst>
            </a:pPr>
            <a:r>
              <a:rPr lang="ru-RU" sz="900" b="1" dirty="0" smtClean="0"/>
              <a:t>2.1.</a:t>
            </a:r>
            <a:r>
              <a:rPr lang="ru-RU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marL="266700" indent="-266700">
              <a:tabLst>
                <a:tab pos="266700" algn="l"/>
              </a:tabLst>
            </a:pPr>
            <a:r>
              <a:rPr lang="ru-RU" sz="900" dirty="0" smtClean="0"/>
              <a:t>	Светильник </a:t>
            </a:r>
            <a:r>
              <a:rPr lang="ru-RU" sz="900" dirty="0"/>
              <a:t>– 1 шт. </a:t>
            </a:r>
          </a:p>
          <a:p>
            <a:pPr marL="266700" indent="-266700">
              <a:tabLst>
                <a:tab pos="266700" algn="l"/>
              </a:tabLst>
            </a:pPr>
            <a:r>
              <a:rPr lang="ru-RU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en-US" sz="900" dirty="0" smtClean="0"/>
              <a:t> </a:t>
            </a:r>
            <a:r>
              <a:rPr lang="ru-RU" sz="900" dirty="0" smtClean="0"/>
              <a:t> на изделие </a:t>
            </a:r>
            <a:r>
              <a:rPr lang="en-US" sz="900" dirty="0" smtClean="0"/>
              <a:t>– </a:t>
            </a:r>
            <a:r>
              <a:rPr lang="en-US" sz="900" dirty="0"/>
              <a:t>1 экз. </a:t>
            </a:r>
            <a:endParaRPr lang="ru-RU" sz="900" dirty="0"/>
          </a:p>
          <a:p>
            <a:pPr marL="266700" indent="-266700">
              <a:tabLst>
                <a:tab pos="266700" algn="l"/>
              </a:tabLst>
            </a:pPr>
            <a:r>
              <a:rPr lang="ru-RU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6259" y="3472965"/>
            <a:ext cx="5161465" cy="303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3.	Ресурсы </a:t>
            </a:r>
            <a:r>
              <a:rPr lang="ru-RU" sz="1400" b="1" dirty="0"/>
              <a:t>срок службы  и</a:t>
            </a:r>
            <a:r>
              <a:rPr lang="ru-RU" sz="1400" b="1" dirty="0" smtClean="0"/>
              <a:t>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/>
              <a:t> Срок службы светодиодов составляет более </a:t>
            </a:r>
            <a:r>
              <a:rPr lang="ru-RU" sz="900" dirty="0" smtClean="0"/>
              <a:t>100 </a:t>
            </a:r>
            <a:r>
              <a:rPr lang="ru-RU" sz="900" dirty="0"/>
              <a:t>000 </a:t>
            </a:r>
            <a:r>
              <a:rPr lang="ru-RU" sz="900" dirty="0" smtClean="0"/>
              <a:t>часов. </a:t>
            </a:r>
            <a:r>
              <a:rPr lang="ru-RU" sz="900" dirty="0"/>
              <a:t>Указанные ресурсы, срок службы и хранения действительны при соблюдении 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</a:t>
            </a:r>
            <a:r>
              <a:rPr lang="ru-RU" sz="900" dirty="0" smtClean="0"/>
              <a:t>006−</a:t>
            </a:r>
            <a:r>
              <a:rPr lang="ru-RU" sz="900" dirty="0"/>
              <a:t>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</a:t>
            </a:r>
            <a:r>
              <a:rPr lang="ru-RU" sz="900"/>
              <a:t>составляет </a:t>
            </a:r>
            <a:r>
              <a:rPr lang="ru-RU" sz="90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1543" dirty="0"/>
          </a:p>
          <a:p>
            <a:endParaRPr lang="ru-RU" sz="1543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6258" y="6185047"/>
            <a:ext cx="5161466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21782" y="7193081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296</Words>
  <Application>Microsoft Office PowerPoint</Application>
  <PresentationFormat>Произвольный</PresentationFormat>
  <Paragraphs>129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Izbrodin</cp:lastModifiedBy>
  <cp:revision>124</cp:revision>
  <cp:lastPrinted>2015-04-07T08:10:45Z</cp:lastPrinted>
  <dcterms:created xsi:type="dcterms:W3CDTF">2015-03-31T07:42:46Z</dcterms:created>
  <dcterms:modified xsi:type="dcterms:W3CDTF">2015-12-21T08:56:59Z</dcterms:modified>
</cp:coreProperties>
</file>