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0" autoAdjust="0"/>
    <p:restoredTop sz="90305" autoAdjust="0"/>
  </p:normalViewPr>
  <p:slideViewPr>
    <p:cSldViewPr snapToGrid="0">
      <p:cViewPr varScale="1">
        <p:scale>
          <a:sx n="106" d="100"/>
          <a:sy n="106" d="100"/>
        </p:scale>
        <p:origin x="1752" y="78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8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5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8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608249" y="3316350"/>
            <a:ext cx="1428429" cy="914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50110" y="1772579"/>
            <a:ext cx="49417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Паспорт на изделие</a:t>
            </a:r>
          </a:p>
          <a:p>
            <a:pPr algn="ctr"/>
            <a:r>
              <a:rPr lang="ru-RU" sz="3200" b="1" dirty="0"/>
              <a:t>«Люмьер </a:t>
            </a:r>
            <a:r>
              <a:rPr lang="ru-RU" sz="3200" b="1" dirty="0" smtClean="0"/>
              <a:t>ДСП-</a:t>
            </a:r>
            <a:r>
              <a:rPr lang="en-US" sz="3200" b="1" dirty="0" smtClean="0"/>
              <a:t>24</a:t>
            </a:r>
            <a:r>
              <a:rPr lang="ru-RU" sz="3200" b="1" dirty="0" smtClean="0"/>
              <a:t>0.1.60</a:t>
            </a:r>
            <a:r>
              <a:rPr lang="ru-RU" sz="3200" b="1" dirty="0"/>
              <a:t>»</a:t>
            </a:r>
          </a:p>
          <a:p>
            <a:pPr algn="ctr"/>
            <a:r>
              <a:rPr lang="ru-RU" sz="3200" b="1" dirty="0"/>
              <a:t>«Люмьер </a:t>
            </a:r>
            <a:r>
              <a:rPr lang="ru-RU" sz="3200" b="1" dirty="0" smtClean="0"/>
              <a:t>ДСП-</a:t>
            </a:r>
            <a:r>
              <a:rPr lang="en-US" sz="3200" b="1" dirty="0" smtClean="0"/>
              <a:t>24</a:t>
            </a:r>
            <a:r>
              <a:rPr lang="ru-RU" sz="3200" b="1" dirty="0" smtClean="0"/>
              <a:t>0.1.90</a:t>
            </a:r>
            <a:r>
              <a:rPr lang="ru-RU" sz="3200" b="1" dirty="0"/>
              <a:t>»</a:t>
            </a:r>
          </a:p>
          <a:p>
            <a:pPr algn="ctr"/>
            <a:r>
              <a:rPr lang="ru-RU" sz="3200" b="1" dirty="0"/>
              <a:t>«Люмьер </a:t>
            </a:r>
            <a:r>
              <a:rPr lang="ru-RU" sz="3200" b="1" dirty="0" smtClean="0"/>
              <a:t>ДСП-</a:t>
            </a:r>
            <a:r>
              <a:rPr lang="en-US" sz="3200" b="1" dirty="0" smtClean="0"/>
              <a:t>24</a:t>
            </a:r>
            <a:r>
              <a:rPr lang="ru-RU" sz="3200" b="1" dirty="0" smtClean="0"/>
              <a:t>0.1.120»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7471" y="5174305"/>
            <a:ext cx="5061575" cy="103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6.</a:t>
            </a:r>
            <a:r>
              <a:rPr lang="ru-RU" sz="1543" b="1" dirty="0"/>
              <a:t>	</a:t>
            </a:r>
            <a:r>
              <a:rPr lang="ru-RU" sz="1543" b="1" dirty="0" smtClean="0"/>
              <a:t>Утилизация</a:t>
            </a:r>
            <a:endParaRPr lang="ru-RU" sz="1543" b="1" dirty="0"/>
          </a:p>
          <a:p>
            <a:pPr marL="266700" indent="-266700" algn="just" defTabSz="179388"/>
            <a:r>
              <a:rPr lang="en-US" sz="900" b="1" dirty="0"/>
              <a:t>6</a:t>
            </a:r>
            <a:r>
              <a:rPr lang="ru-RU" sz="900" b="1" dirty="0" smtClean="0"/>
              <a:t>.1</a:t>
            </a:r>
            <a:r>
              <a:rPr lang="en-US" sz="900" b="1" dirty="0" smtClean="0"/>
              <a:t>.</a:t>
            </a:r>
            <a:r>
              <a:rPr lang="ru-RU" sz="900" b="1" dirty="0" smtClean="0"/>
              <a:t>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</a:p>
          <a:p>
            <a:pPr algn="just"/>
            <a:endParaRPr lang="ru-RU" sz="1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7471" y="172766"/>
            <a:ext cx="5061575" cy="268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/>
              <a:t>5.1.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/>
              <a:t>	Закрепите светильник при помощи рым-болта в необходимом месте, минимальное 	расстояние до освещаемой поверхности 2 метра.</a:t>
            </a:r>
            <a:endParaRPr lang="en-US" sz="90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smtClean="0"/>
              <a:t>Снимите </a:t>
            </a:r>
            <a:r>
              <a:rPr lang="ru-RU" sz="900" dirty="0"/>
              <a:t>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.</a:t>
            </a:r>
            <a:r>
              <a:rPr lang="ru-RU" sz="900" dirty="0"/>
              <a:t>2) : ж/з – заземление, коричневый – фаза, синий – </a:t>
            </a:r>
            <a:r>
              <a:rPr lang="ru-RU" sz="900" dirty="0" smtClean="0"/>
              <a:t>ноль. </a:t>
            </a:r>
            <a:r>
              <a:rPr lang="ru-RU" sz="900" b="1" dirty="0"/>
              <a:t>Убедитесь, что все электрические соединения надёжно закреплены!</a:t>
            </a:r>
            <a:endParaRPr lang="en-US" sz="900" dirty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Закройте </a:t>
            </a:r>
            <a:r>
              <a:rPr lang="ru-RU" sz="900" dirty="0" smtClean="0"/>
              <a:t>распределительную </a:t>
            </a:r>
            <a:r>
              <a:rPr lang="ru-RU" sz="900" dirty="0"/>
              <a:t>коробку во избежание попадания влаги и пыли. 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Установите на место торцевую панель светильника.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Светильник готов к </a:t>
            </a:r>
            <a:r>
              <a:rPr lang="ru-RU" sz="900" dirty="0" smtClean="0"/>
              <a:t>использованию.</a:t>
            </a:r>
            <a:endParaRPr lang="ru-RU" sz="900" dirty="0"/>
          </a:p>
          <a:p>
            <a:pPr marL="266700" indent="-266700" algn="just" defTabSz="266700"/>
            <a:r>
              <a:rPr lang="ru-RU" sz="900" dirty="0"/>
              <a:t>5.4.</a:t>
            </a:r>
            <a:r>
              <a:rPr lang="ru-RU" sz="900" b="1" dirty="0"/>
              <a:t>	Запрещается: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470" y="5924044"/>
            <a:ext cx="5008033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</a:t>
            </a:r>
            <a:r>
              <a:rPr lang="en-US" sz="1543" b="1" dirty="0" smtClean="0"/>
              <a:t>.</a:t>
            </a:r>
            <a:r>
              <a:rPr lang="ru-RU" sz="1543" b="1" dirty="0"/>
              <a:t>	</a:t>
            </a:r>
            <a:r>
              <a:rPr lang="ru-RU" sz="1543" b="1" dirty="0" smtClean="0"/>
              <a:t>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b="1" dirty="0" smtClean="0"/>
              <a:t>7.1</a:t>
            </a:r>
            <a:r>
              <a:rPr lang="en-US" sz="900" b="1" dirty="0" smtClean="0"/>
              <a:t>.</a:t>
            </a:r>
            <a:r>
              <a:rPr lang="ru-RU" sz="900" dirty="0"/>
              <a:t>	</a:t>
            </a:r>
            <a:r>
              <a:rPr lang="ru-RU" sz="900" dirty="0" smtClean="0"/>
              <a:t>Светильник «</a:t>
            </a:r>
            <a:r>
              <a:rPr lang="ru-RU" sz="900" b="1" dirty="0"/>
              <a:t>Люмьер </a:t>
            </a:r>
            <a:r>
              <a:rPr lang="ru-RU" sz="900" b="1" dirty="0" smtClean="0"/>
              <a:t>ДСП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ТУ 3461−003−65995620−2015 и признан годным к эксплуатации</a:t>
            </a:r>
            <a:r>
              <a:rPr lang="ru-RU" sz="1000" dirty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17" name="Прямоугольник 16"/>
          <p:cNvSpPr/>
          <p:nvPr/>
        </p:nvSpPr>
        <p:spPr>
          <a:xfrm>
            <a:off x="5623772" y="2458826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23772" y="2936167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77617" y="6293164"/>
            <a:ext cx="494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17044" y="4635005"/>
            <a:ext cx="4810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2 .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подключения.</a:t>
            </a:r>
            <a:endParaRPr lang="ru-RU" sz="1100" b="1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50353"/>
              </p:ext>
            </p:extLst>
          </p:nvPr>
        </p:nvGraphicFramePr>
        <p:xfrm>
          <a:off x="267990" y="6608833"/>
          <a:ext cx="4780858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8000"/>
                <a:gridCol w="3592858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5627881" y="3413622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-564219" y="4635005"/>
            <a:ext cx="49625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1 </a:t>
            </a:r>
            <a:r>
              <a:rPr lang="ru-RU" sz="1100" b="1" dirty="0" smtClean="0"/>
              <a:t>.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</a:t>
            </a:r>
            <a:r>
              <a:rPr lang="ru-RU" sz="1100" b="1" dirty="0" smtClean="0"/>
              <a:t>ДСП-</a:t>
            </a:r>
            <a:r>
              <a:rPr lang="en-US" sz="1100" b="1" dirty="0" smtClean="0"/>
              <a:t>24</a:t>
            </a:r>
            <a:r>
              <a:rPr lang="ru-RU" sz="1100" b="1" dirty="0" smtClean="0"/>
              <a:t>0.1»</a:t>
            </a:r>
            <a:endParaRPr lang="ru-RU" sz="1100" b="1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091" y="4553457"/>
            <a:ext cx="3278753" cy="124169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988" y="2836760"/>
            <a:ext cx="2847137" cy="185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38724" y="128897"/>
            <a:ext cx="50616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1 </a:t>
            </a:r>
            <a:r>
              <a:rPr lang="ru-RU" sz="1400" b="1" dirty="0" smtClean="0"/>
              <a:t>.</a:t>
            </a:r>
            <a:endParaRPr lang="ru-RU" sz="1400" b="1" dirty="0"/>
          </a:p>
          <a:p>
            <a:r>
              <a:rPr lang="ru-RU" sz="1050" b="1" dirty="0"/>
              <a:t>Основные технические данные  </a:t>
            </a:r>
            <a:r>
              <a:rPr lang="ru-RU" sz="105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</a:t>
            </a:r>
            <a:r>
              <a:rPr lang="ru-RU" sz="1200" b="1" dirty="0" smtClean="0"/>
              <a:t>ДСП-</a:t>
            </a:r>
            <a:r>
              <a:rPr lang="en-US" sz="1200" b="1" dirty="0" smtClean="0"/>
              <a:t>24</a:t>
            </a:r>
            <a:r>
              <a:rPr lang="ru-RU" sz="1200" b="1" dirty="0" smtClean="0"/>
              <a:t>0.1»</a:t>
            </a:r>
            <a:endParaRPr lang="ru-RU" sz="12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55734"/>
              </p:ext>
            </p:extLst>
          </p:nvPr>
        </p:nvGraphicFramePr>
        <p:xfrm>
          <a:off x="5545429" y="621340"/>
          <a:ext cx="4843828" cy="6588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217"/>
                <a:gridCol w="2384611"/>
              </a:tblGrid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Наименование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</a:t>
                      </a:r>
                      <a:r>
                        <a:rPr lang="en-US" sz="900" b="1" dirty="0" smtClean="0"/>
                        <a:t>24</a:t>
                      </a:r>
                      <a:r>
                        <a:rPr lang="ru-RU" sz="900" b="1" dirty="0" smtClean="0"/>
                        <a:t>0.1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К(60°), Г(90°), Л(120°)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cs typeface="Times New Roman" panose="02020603050405020304" pitchFamily="18" charset="0"/>
                        </a:rPr>
                        <a:t>Citizen Electronics 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40х465х480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490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16,5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72229" y="7268614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929" y="138490"/>
            <a:ext cx="5136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 smtClean="0"/>
              <a:t>	</a:t>
            </a:r>
            <a:r>
              <a:rPr lang="ru-RU" sz="900" dirty="0" smtClean="0"/>
              <a:t>Вид климатического исполнения  УХЛ 2 по ГОСТ 15150  температура окружающей среды  должна составлять от 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до +40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и относительной влажности не более 75% при 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 smtClean="0"/>
              <a:t>	</a:t>
            </a:r>
            <a:r>
              <a:rPr lang="ru-RU" sz="900" dirty="0" smtClean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 smtClean="0"/>
              <a:t>IP</a:t>
            </a:r>
            <a:r>
              <a:rPr lang="ru-RU" sz="900" dirty="0" smtClean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17516.1.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 smtClean="0"/>
              <a:t>	</a:t>
            </a:r>
            <a:r>
              <a:rPr lang="ru-RU" sz="900" dirty="0" smtClean="0"/>
              <a:t>Основные технические характеристики светильника представлены в таблице 1. Реальные показатели могут отличаться от заявленных </a:t>
            </a:r>
            <a:r>
              <a:rPr lang="ru-RU" sz="900" smtClean="0"/>
              <a:t>на </a:t>
            </a:r>
            <a:r>
              <a:rPr lang="ru-RU" sz="900" u="sng" smtClean="0"/>
              <a:t>+</a:t>
            </a:r>
            <a:r>
              <a:rPr lang="ru-RU" sz="900" smtClean="0"/>
              <a:t>10%. </a:t>
            </a:r>
            <a:r>
              <a:rPr lang="ru-RU" sz="900" dirty="0" smtClean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  <a:endParaRPr lang="ru-RU" sz="9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2929" y="2803909"/>
            <a:ext cx="6211624" cy="82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2.	Комплектность</a:t>
            </a:r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</a:t>
            </a:r>
            <a:r>
              <a:rPr lang="ru-RU" sz="900" dirty="0" smtClean="0"/>
              <a:t>.</a:t>
            </a:r>
            <a:r>
              <a:rPr lang="en-US" sz="900" dirty="0" smtClean="0"/>
              <a:t>; 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</a:t>
            </a:r>
            <a:r>
              <a:rPr lang="ru-RU" sz="900" dirty="0"/>
              <a:t>на изделие</a:t>
            </a:r>
            <a:r>
              <a:rPr lang="en-US" sz="900" dirty="0"/>
              <a:t> – 1 </a:t>
            </a:r>
            <a:r>
              <a:rPr lang="en-US" sz="900" dirty="0" err="1" smtClean="0"/>
              <a:t>экз</a:t>
            </a:r>
            <a:r>
              <a:rPr lang="en-US" sz="900" dirty="0" smtClean="0"/>
              <a:t>.;  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2929" y="3346516"/>
            <a:ext cx="513634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/>
              <a:t>3.	Ресурсы срок службы</a:t>
            </a:r>
            <a:r>
              <a:rPr lang="en-US" sz="1400" b="1" dirty="0"/>
              <a:t> </a:t>
            </a:r>
            <a:r>
              <a:rPr lang="ru-RU" sz="1400" b="1" dirty="0"/>
              <a:t>и гарантии 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</a:t>
            </a:r>
            <a:r>
              <a:rPr lang="en-US" sz="900" dirty="0"/>
              <a:t>5</a:t>
            </a:r>
            <a:r>
              <a:rPr lang="ru-RU" sz="900" dirty="0" smtClean="0"/>
              <a:t>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900" dirty="0" smtClean="0"/>
          </a:p>
          <a:p>
            <a:pPr marL="447675" lvl="1" indent="-447675" algn="just"/>
            <a:r>
              <a:rPr lang="ru-RU" sz="900" dirty="0" smtClean="0"/>
              <a:t>3.3</a:t>
            </a:r>
            <a:r>
              <a:rPr lang="ru-RU" sz="900" dirty="0"/>
              <a:t>.</a:t>
            </a:r>
            <a:r>
              <a:rPr lang="en-US" sz="900" b="1" dirty="0"/>
              <a:t>	</a:t>
            </a:r>
            <a:r>
              <a:rPr lang="ru-RU" sz="900" dirty="0"/>
              <a:t>Чистку светильников  от пыли и загрязнений и пыли производить мягкой </a:t>
            </a:r>
            <a:r>
              <a:rPr lang="ru-RU" sz="900" dirty="0" err="1"/>
              <a:t>безворсовой</a:t>
            </a:r>
            <a:r>
              <a:rPr lang="ru-RU" sz="900" dirty="0"/>
              <a:t> тканью без применения абразивных материалов и растворителей не реже двух раз в год. </a:t>
            </a:r>
            <a:endParaRPr lang="ru-RU" sz="1543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929" y="6301631"/>
            <a:ext cx="513634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</a:t>
            </a:r>
            <a:r>
              <a:rPr lang="ru-RU" sz="900" dirty="0" smtClean="0"/>
              <a:t>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289</Words>
  <Application>Microsoft Office PowerPoint</Application>
  <PresentationFormat>Произвольный</PresentationFormat>
  <Paragraphs>118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108</cp:revision>
  <cp:lastPrinted>2015-04-07T08:11:52Z</cp:lastPrinted>
  <dcterms:created xsi:type="dcterms:W3CDTF">2015-03-31T07:42:46Z</dcterms:created>
  <dcterms:modified xsi:type="dcterms:W3CDTF">2017-02-03T05:41:51Z</dcterms:modified>
</cp:coreProperties>
</file>