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6" r:id="rId2"/>
    <p:sldId id="257" r:id="rId3"/>
  </p:sldIdLst>
  <p:sldSz cx="10691813" cy="7559675"/>
  <p:notesSz cx="9872663" cy="6797675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6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0" userDrawn="1">
          <p15:clr>
            <a:srgbClr val="A4A3A4"/>
          </p15:clr>
        </p15:guide>
        <p15:guide id="2" pos="31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03" autoAdjust="0"/>
    <p:restoredTop sz="94434" autoAdjust="0"/>
  </p:normalViewPr>
  <p:slideViewPr>
    <p:cSldViewPr snapToGrid="0">
      <p:cViewPr varScale="1">
        <p:scale>
          <a:sx n="100" d="100"/>
          <a:sy n="100" d="100"/>
        </p:scale>
        <p:origin x="1974" y="84"/>
      </p:cViewPr>
      <p:guideLst>
        <p:guide orient="horz" pos="2356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74" d="100"/>
          <a:sy n="74" d="100"/>
        </p:scale>
        <p:origin x="1656" y="54"/>
      </p:cViewPr>
      <p:guideLst>
        <p:guide orient="horz" pos="2140"/>
        <p:guide pos="31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3178" y="1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A86B00-2461-42C6-AA08-ECEC885416BD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314700" y="849313"/>
            <a:ext cx="324326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032" y="3271105"/>
            <a:ext cx="7898600" cy="26764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3178" y="6457410"/>
            <a:ext cx="427713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50FEE8-AB83-4E47-97AC-961DF3285B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511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13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314700" y="849313"/>
            <a:ext cx="3243263" cy="229393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0FEE8-AB83-4E47-97AC-961DF3285BF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001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818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80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792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6472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008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40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5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А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6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180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971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A434-308A-4269-B196-5C34A356B47C}" type="datetimeFigureOut">
              <a:rPr lang="ru-RU" smtClean="0"/>
              <a:t>03.02.2017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F3C14-A721-4ED6-AC87-C9BDD5AC6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89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8443" y="3658530"/>
            <a:ext cx="3177620" cy="27073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707279" y="1498579"/>
            <a:ext cx="4941703" cy="3391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/>
          </a:p>
          <a:p>
            <a:pPr algn="ctr"/>
            <a:r>
              <a:rPr lang="ru-RU" sz="3086" b="1" dirty="0" smtClean="0"/>
              <a:t>Паспорт на изделие</a:t>
            </a:r>
          </a:p>
          <a:p>
            <a:pPr algn="ctr"/>
            <a:r>
              <a:rPr lang="ru-RU" sz="3086" b="1" dirty="0" smtClean="0"/>
              <a:t> </a:t>
            </a:r>
            <a:r>
              <a:rPr lang="ru-RU" sz="3086" b="1" dirty="0"/>
              <a:t>«Люмьер </a:t>
            </a:r>
            <a:r>
              <a:rPr lang="ru-RU" sz="3086" b="1" dirty="0" smtClean="0"/>
              <a:t>ДСП-065.1.60</a:t>
            </a:r>
            <a:r>
              <a:rPr lang="ru-RU" sz="3086" b="1" dirty="0"/>
              <a:t>»</a:t>
            </a:r>
          </a:p>
          <a:p>
            <a:pPr algn="ctr"/>
            <a:r>
              <a:rPr lang="ru-RU" sz="3086" b="1" dirty="0"/>
              <a:t> «Люмьер </a:t>
            </a:r>
            <a:r>
              <a:rPr lang="ru-RU" sz="3086" b="1" dirty="0" smtClean="0"/>
              <a:t>ДСП-065.1.90</a:t>
            </a:r>
            <a:r>
              <a:rPr lang="ru-RU" sz="3086" b="1" dirty="0"/>
              <a:t>»</a:t>
            </a:r>
          </a:p>
          <a:p>
            <a:pPr algn="ctr"/>
            <a:r>
              <a:rPr lang="ru-RU" sz="3086" b="1" dirty="0"/>
              <a:t> «Люмьер </a:t>
            </a:r>
            <a:r>
              <a:rPr lang="ru-RU" sz="3086" b="1" dirty="0" smtClean="0"/>
              <a:t>ДСП-065.1.120</a:t>
            </a:r>
            <a:r>
              <a:rPr lang="ru-RU" sz="3086" b="1" dirty="0"/>
              <a:t>»</a:t>
            </a:r>
          </a:p>
          <a:p>
            <a:pPr algn="ctr"/>
            <a:endParaRPr lang="ru-RU" sz="3086" b="1" dirty="0" smtClean="0"/>
          </a:p>
          <a:p>
            <a:pPr algn="ctr"/>
            <a:endParaRPr lang="ru-RU" sz="2646" b="1" dirty="0"/>
          </a:p>
          <a:p>
            <a:endParaRPr lang="ru-RU" sz="2263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83660" y="1722947"/>
            <a:ext cx="4941530" cy="116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9875" algn="l"/>
              </a:tabLst>
            </a:pPr>
            <a:r>
              <a:rPr lang="ru-RU" sz="1543" b="1" dirty="0" smtClean="0"/>
              <a:t>4.	Транспортирование </a:t>
            </a:r>
            <a:r>
              <a:rPr lang="ru-RU" sz="1543" b="1" dirty="0"/>
              <a:t>и хранение </a:t>
            </a:r>
          </a:p>
          <a:p>
            <a:pPr algn="just" defTabSz="266700"/>
            <a:r>
              <a:rPr lang="ru-RU" sz="900" dirty="0" smtClean="0"/>
              <a:t>4.1.</a:t>
            </a:r>
            <a:r>
              <a:rPr lang="en-US" sz="900" b="1" dirty="0" smtClean="0"/>
              <a:t>	</a:t>
            </a:r>
            <a:r>
              <a:rPr lang="ru-RU" sz="900" dirty="0" smtClean="0"/>
              <a:t>Транспортирование </a:t>
            </a:r>
            <a:r>
              <a:rPr lang="ru-RU" sz="900" dirty="0"/>
              <a:t>светильника может производиться автомобильным, </a:t>
            </a:r>
            <a:r>
              <a:rPr lang="en-US" sz="900" dirty="0" smtClean="0"/>
              <a:t>	</a:t>
            </a:r>
            <a:r>
              <a:rPr lang="ru-RU" sz="900" dirty="0" smtClean="0"/>
              <a:t>железнодорожным</a:t>
            </a:r>
            <a:r>
              <a:rPr lang="ru-RU" sz="900" dirty="0"/>
              <a:t>, воздушным и водным транспортом.</a:t>
            </a:r>
          </a:p>
          <a:p>
            <a:pPr marL="266700" indent="-266700" algn="just" defTabSz="266700"/>
            <a:r>
              <a:rPr lang="ru-RU" sz="900" dirty="0" smtClean="0"/>
              <a:t>4.2.</a:t>
            </a:r>
            <a:r>
              <a:rPr lang="en-US" sz="900" dirty="0"/>
              <a:t>	</a:t>
            </a:r>
            <a:r>
              <a:rPr lang="ru-RU" sz="900" dirty="0" smtClean="0"/>
              <a:t>Упакованные </a:t>
            </a:r>
            <a:r>
              <a:rPr lang="ru-RU" sz="900" dirty="0"/>
              <a:t>светильники следует хранить под навесами или в помещениях, где колебания температуры и влажности воздуха несущественно отличаются от  </a:t>
            </a:r>
            <a:r>
              <a:rPr lang="ru-RU" sz="900" dirty="0" smtClean="0"/>
              <a:t>колебаний </a:t>
            </a:r>
            <a:r>
              <a:rPr lang="ru-RU" sz="900" dirty="0"/>
              <a:t>на открытом воздухе. Необходимо исключить присутствие в воздухе кислотных и щелочных примесей, вредно влияющих на светильники.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5940" y="5058402"/>
            <a:ext cx="4959250" cy="88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69875" algn="l"/>
              </a:tabLst>
            </a:pPr>
            <a:r>
              <a:rPr lang="en-US" sz="1543" b="1" dirty="0" smtClean="0"/>
              <a:t>6</a:t>
            </a:r>
            <a:r>
              <a:rPr lang="ru-RU" sz="1543" b="1" dirty="0" smtClean="0"/>
              <a:t>.	Утилизация</a:t>
            </a:r>
            <a:endParaRPr lang="ru-RU" sz="1543" b="1" dirty="0"/>
          </a:p>
          <a:p>
            <a:pPr marL="266700" indent="-266700" algn="just" defTabSz="266700"/>
            <a:r>
              <a:rPr lang="en-US" sz="900" dirty="0"/>
              <a:t>6</a:t>
            </a:r>
            <a:r>
              <a:rPr lang="ru-RU" sz="900" dirty="0" smtClean="0"/>
              <a:t>.1.</a:t>
            </a:r>
            <a:r>
              <a:rPr lang="en-US" sz="900" b="1" dirty="0" smtClean="0"/>
              <a:t>	</a:t>
            </a:r>
            <a:r>
              <a:rPr lang="ru-RU" sz="900" b="1" dirty="0" smtClean="0"/>
              <a:t> </a:t>
            </a:r>
            <a:r>
              <a:rPr lang="ru-RU" sz="900" dirty="0"/>
              <a:t>По истечении срока службы светильники необходимо разобрать на детали, </a:t>
            </a:r>
            <a:r>
              <a:rPr lang="ru-RU" sz="900" dirty="0" smtClean="0"/>
              <a:t>рассортировать </a:t>
            </a:r>
            <a:r>
              <a:rPr lang="ru-RU" sz="900" dirty="0"/>
              <a:t>по видам материалов и утилизировать как бытовые отходы. </a:t>
            </a:r>
            <a:r>
              <a:rPr lang="ru-RU" sz="900" dirty="0" smtClean="0"/>
              <a:t>с </a:t>
            </a:r>
            <a:r>
              <a:rPr lang="ru-RU" sz="900" dirty="0"/>
              <a:t>истекшим сроком службы относятся к </a:t>
            </a:r>
            <a:r>
              <a:rPr lang="en-US" sz="900" dirty="0"/>
              <a:t>V</a:t>
            </a:r>
            <a:r>
              <a:rPr lang="ru-RU" sz="900" dirty="0"/>
              <a:t> классу опасности </a:t>
            </a:r>
            <a:r>
              <a:rPr lang="ru-RU" sz="900" dirty="0" smtClean="0"/>
              <a:t>отходов  </a:t>
            </a:r>
            <a:r>
              <a:rPr lang="ru-RU" sz="900" dirty="0"/>
              <a:t>(практически неопасные отходы) в соответствии с Приказом Министерства </a:t>
            </a:r>
            <a:r>
              <a:rPr lang="ru-RU" sz="900" dirty="0" smtClean="0"/>
              <a:t>природных </a:t>
            </a:r>
            <a:r>
              <a:rPr lang="ru-RU" sz="900" dirty="0"/>
              <a:t>ресурсов РФ от 15.06.2001 года № 511. </a:t>
            </a:r>
            <a:endParaRPr lang="ru-RU" sz="9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5597" y="2818710"/>
            <a:ext cx="4999935" cy="240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543" b="1" dirty="0" smtClean="0"/>
              <a:t>5.	Правила </a:t>
            </a:r>
            <a:r>
              <a:rPr lang="ru-RU" sz="1543" b="1" dirty="0"/>
              <a:t>установки и техника безопасности</a:t>
            </a:r>
          </a:p>
          <a:p>
            <a:pPr algn="just" defTabSz="266700"/>
            <a:r>
              <a:rPr lang="ru-RU" sz="900" dirty="0" smtClean="0"/>
              <a:t>5.1.</a:t>
            </a:r>
            <a:r>
              <a:rPr lang="ru-RU" sz="900" dirty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установке и монтаже светильника необходимо руководствоваться правилами </a:t>
            </a:r>
            <a:r>
              <a:rPr lang="ru-RU" sz="900" dirty="0" smtClean="0"/>
              <a:t>	устройства </a:t>
            </a:r>
            <a:r>
              <a:rPr lang="ru-RU" sz="900" dirty="0"/>
              <a:t>электроустановок.</a:t>
            </a:r>
          </a:p>
          <a:p>
            <a:pPr algn="just" defTabSz="266700"/>
            <a:r>
              <a:rPr lang="ru-RU" sz="900" dirty="0" smtClean="0"/>
              <a:t>5.2. 	В </a:t>
            </a:r>
            <a:r>
              <a:rPr lang="ru-RU" sz="900" dirty="0"/>
              <a:t>процессе подготовки светильника к эксплуатации следует проверить комплектность </a:t>
            </a:r>
            <a:r>
              <a:rPr lang="en-US" sz="900" dirty="0" smtClean="0"/>
              <a:t>	</a:t>
            </a:r>
            <a:r>
              <a:rPr lang="ru-RU" sz="900" dirty="0" smtClean="0"/>
              <a:t>светильника </a:t>
            </a:r>
            <a:r>
              <a:rPr lang="ru-RU" sz="900" dirty="0"/>
              <a:t>и его внешний вид</a:t>
            </a:r>
            <a:r>
              <a:rPr lang="ru-RU" sz="900" dirty="0" smtClean="0"/>
              <a:t>. Светильник визуально </a:t>
            </a:r>
            <a:r>
              <a:rPr lang="ru-RU" sz="900" dirty="0"/>
              <a:t>должен быть без повреждений</a:t>
            </a:r>
            <a:r>
              <a:rPr lang="ru-RU" sz="900" dirty="0" smtClean="0"/>
              <a:t>.</a:t>
            </a:r>
          </a:p>
          <a:p>
            <a:pPr algn="just" defTabSz="266700"/>
            <a:r>
              <a:rPr lang="ru-RU" sz="900" dirty="0" smtClean="0"/>
              <a:t> 5.3.</a:t>
            </a:r>
            <a:r>
              <a:rPr lang="ru-RU" sz="900" b="1" dirty="0" smtClean="0"/>
              <a:t>	</a:t>
            </a:r>
            <a:r>
              <a:rPr lang="ru-RU" sz="900" dirty="0" smtClean="0"/>
              <a:t>Инструкция по установке: </a:t>
            </a:r>
          </a:p>
          <a:p>
            <a:pPr marL="266700" algn="just" defTabSz="449263">
              <a:buFont typeface="+mj-lt"/>
              <a:buAutoNum type="alphaLcPeriod"/>
            </a:pPr>
            <a:r>
              <a:rPr lang="ru-RU" sz="900" dirty="0" smtClean="0"/>
              <a:t>	</a:t>
            </a:r>
            <a:r>
              <a:rPr lang="ru-RU" sz="900" dirty="0"/>
              <a:t>Закрепите светильник при помощи рым-болта в необходимом месте, минимальное 	расстояние до освещаемой поверхности 2 метра</a:t>
            </a:r>
            <a:r>
              <a:rPr lang="ru-RU" sz="900" dirty="0" smtClean="0"/>
              <a:t>.</a:t>
            </a:r>
            <a:endParaRPr lang="en-US" sz="900" dirty="0" smtClean="0"/>
          </a:p>
          <a:p>
            <a:pPr marL="447675" indent="-180975" algn="just" defTabSz="447675">
              <a:buFont typeface="+mj-lt"/>
              <a:buAutoNum type="alphaLcPeriod"/>
              <a:tabLst>
                <a:tab pos="447675" algn="l"/>
                <a:tab pos="538163" algn="l"/>
              </a:tabLst>
            </a:pPr>
            <a:r>
              <a:rPr lang="ru-RU" sz="900" dirty="0" smtClean="0"/>
              <a:t>При подключении светильника , подключите питающий кабель ~ 220В к выведенному из светильника кабелю: ж/з – заземление, коричневый – фаза, синий – ноль.</a:t>
            </a:r>
            <a:r>
              <a:rPr lang="ru-RU" sz="900" b="1" dirty="0" smtClean="0"/>
              <a:t> (подключение производить при выключенном питании, обязательно подключить заземление!)</a:t>
            </a:r>
            <a:r>
              <a:rPr lang="ru-RU" sz="900" dirty="0" smtClean="0"/>
              <a:t>. </a:t>
            </a:r>
            <a:endParaRPr lang="en-US" sz="900" dirty="0" smtClean="0"/>
          </a:p>
          <a:p>
            <a:pPr marL="447675" indent="-180975" algn="just" defTabSz="449263">
              <a:buFont typeface="+mj-lt"/>
              <a:buAutoNum type="alphaLcPeriod"/>
            </a:pPr>
            <a:r>
              <a:rPr lang="ru-RU" sz="900" dirty="0" smtClean="0"/>
              <a:t>Убедитесь, что все электрические соединения надёжно закреплены!</a:t>
            </a:r>
            <a:endParaRPr lang="en-US" sz="900" dirty="0" smtClean="0"/>
          </a:p>
          <a:p>
            <a:pPr marL="266700" indent="180975" algn="just" defTabSz="449263">
              <a:buFont typeface="+mj-lt"/>
              <a:buAutoNum type="alphaLcPeriod"/>
            </a:pPr>
            <a:r>
              <a:rPr lang="ru-RU" sz="900" dirty="0" smtClean="0"/>
              <a:t>Светильник готов к использованию.</a:t>
            </a:r>
          </a:p>
          <a:p>
            <a:pPr marL="266700" indent="-266700" algn="just"/>
            <a:r>
              <a:rPr lang="ru-RU" sz="900" dirty="0" smtClean="0"/>
              <a:t>5.</a:t>
            </a:r>
            <a:r>
              <a:rPr lang="en-US" sz="900" dirty="0" smtClean="0"/>
              <a:t>4</a:t>
            </a:r>
            <a:r>
              <a:rPr lang="ru-RU" sz="900" dirty="0" smtClean="0"/>
              <a:t>.</a:t>
            </a:r>
            <a:r>
              <a:rPr lang="en-US" sz="900" dirty="0" smtClean="0"/>
              <a:t>	</a:t>
            </a:r>
            <a:r>
              <a:rPr lang="ru-RU" sz="900" b="1" dirty="0" smtClean="0"/>
              <a:t>Запрещается: использовать светильник без заземления</a:t>
            </a:r>
            <a:r>
              <a:rPr lang="en-US" sz="900" b="1" dirty="0" smtClean="0"/>
              <a:t>; </a:t>
            </a:r>
            <a:r>
              <a:rPr lang="ru-RU" sz="900" b="1" dirty="0" smtClean="0"/>
              <a:t>эксплуатировать светильники с повреждённой изоляцией проводов и мест электрических соединений</a:t>
            </a:r>
            <a:r>
              <a:rPr lang="en-US" sz="900" b="1" dirty="0" smtClean="0"/>
              <a:t>;</a:t>
            </a:r>
            <a:r>
              <a:rPr lang="ru-RU" sz="900" b="1" dirty="0" smtClean="0"/>
              <a:t> проводить техническое обслуживание светильников, находящихся под напряжением</a:t>
            </a:r>
            <a:r>
              <a:rPr lang="en-US" sz="900" b="1" dirty="0" smtClean="0"/>
              <a:t>.</a:t>
            </a:r>
            <a:endParaRPr lang="ru-RU" sz="9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1453" y="5858984"/>
            <a:ext cx="4810838" cy="60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543" b="1" dirty="0" smtClean="0"/>
              <a:t>7.	Свидетельство </a:t>
            </a:r>
            <a:r>
              <a:rPr lang="ru-RU" sz="1543" b="1" dirty="0"/>
              <a:t>о приемке и упаковке</a:t>
            </a:r>
          </a:p>
          <a:p>
            <a:pPr defTabSz="266700"/>
            <a:r>
              <a:rPr lang="ru-RU" sz="900" dirty="0" smtClean="0"/>
              <a:t>7.1. </a:t>
            </a:r>
            <a:r>
              <a:rPr lang="en-US" sz="900" dirty="0" smtClean="0"/>
              <a:t>	</a:t>
            </a:r>
            <a:r>
              <a:rPr lang="ru-RU" sz="900" dirty="0" smtClean="0"/>
              <a:t>Светильник «</a:t>
            </a:r>
            <a:r>
              <a:rPr lang="ru-RU" sz="900" b="1" dirty="0"/>
              <a:t>Люмьер </a:t>
            </a:r>
            <a:r>
              <a:rPr lang="ru-RU" sz="900" b="1" dirty="0" smtClean="0"/>
              <a:t>ДСП-065.1</a:t>
            </a:r>
            <a:r>
              <a:rPr lang="ru-RU" sz="900" dirty="0" smtClean="0"/>
              <a:t>» </a:t>
            </a:r>
            <a:r>
              <a:rPr lang="ru-RU" sz="900" dirty="0"/>
              <a:t>изготовлен  с соответствии с  требованиями ТУ </a:t>
            </a:r>
            <a:r>
              <a:rPr lang="en-US" sz="900" dirty="0" smtClean="0"/>
              <a:t>	</a:t>
            </a:r>
            <a:r>
              <a:rPr lang="ru-RU" sz="900" dirty="0" smtClean="0"/>
              <a:t>3461</a:t>
            </a:r>
            <a:r>
              <a:rPr lang="ru-RU" sz="900" dirty="0"/>
              <a:t>−003−65995620−2015 и признан годным к эксплуатации.</a:t>
            </a:r>
            <a:endParaRPr lang="ru-RU" sz="900" b="1" dirty="0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 flipV="1">
            <a:off x="-1373805" y="873329"/>
            <a:ext cx="5397446" cy="450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263"/>
          </a:p>
        </p:txBody>
      </p:sp>
      <p:sp>
        <p:nvSpPr>
          <p:cNvPr id="3" name="Прямоугольник 2"/>
          <p:cNvSpPr/>
          <p:nvPr/>
        </p:nvSpPr>
        <p:spPr>
          <a:xfrm>
            <a:off x="5566401" y="6465753"/>
            <a:ext cx="494170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Промышленный </a:t>
            </a:r>
            <a:r>
              <a:rPr lang="ru-RU" sz="2400" dirty="0"/>
              <a:t>светодиодный светильник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66861"/>
              </p:ext>
            </p:extLst>
          </p:nvPr>
        </p:nvGraphicFramePr>
        <p:xfrm>
          <a:off x="381433" y="6489944"/>
          <a:ext cx="4780858" cy="7595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8000"/>
                <a:gridCol w="3592858"/>
              </a:tblGrid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Дата выпуска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21020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Серийной</a:t>
                      </a:r>
                      <a:r>
                        <a:rPr lang="ru-RU" sz="1000" b="1" baseline="0" dirty="0" smtClean="0"/>
                        <a:t> номер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1262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ОТК</a:t>
                      </a:r>
                      <a:endParaRPr lang="ru-RU" sz="1000" b="1" dirty="0"/>
                    </a:p>
                  </a:txBody>
                  <a:tcPr marL="100796" marR="100796" marT="50398" marB="5039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5651081" y="2347045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651081" y="2795460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651082" y="3245261"/>
            <a:ext cx="295275" cy="2667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56726" y="1382168"/>
            <a:ext cx="460029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b="1" dirty="0"/>
              <a:t>Рисунок </a:t>
            </a:r>
            <a:r>
              <a:rPr lang="ru-RU" sz="1100" b="1" dirty="0" smtClean="0"/>
              <a:t>1. </a:t>
            </a:r>
            <a:endParaRPr lang="ru-RU" sz="1100" b="1" dirty="0"/>
          </a:p>
          <a:p>
            <a:pPr algn="ctr"/>
            <a:r>
              <a:rPr lang="ru-RU" sz="1100" b="1" dirty="0"/>
              <a:t>Габаритные размеры светильника «Люмьер </a:t>
            </a:r>
            <a:r>
              <a:rPr lang="ru-RU" sz="1100" b="1" dirty="0" smtClean="0"/>
              <a:t>ДСП-065.1»</a:t>
            </a:r>
            <a:endParaRPr lang="ru-RU" sz="1100" b="1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7" y="90567"/>
            <a:ext cx="3661900" cy="1291601"/>
          </a:xfrm>
          <a:prstGeom prst="rect">
            <a:avLst/>
          </a:prstGeom>
        </p:spPr>
      </p:pic>
      <p:sp>
        <p:nvSpPr>
          <p:cNvPr id="21" name="Rectangle 3"/>
          <p:cNvSpPr>
            <a:spLocks noChangeArrowheads="1"/>
          </p:cNvSpPr>
          <p:nvPr/>
        </p:nvSpPr>
        <p:spPr bwMode="auto">
          <a:xfrm rot="10800000" flipV="1">
            <a:off x="6955435" y="391909"/>
            <a:ext cx="3616457" cy="717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0796" tIns="50398" rIns="100796" bIns="50398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  <a:tab pos="594042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ru-RU" altLang="ru-RU" sz="1000" b="1" dirty="0">
                <a:ea typeface="Times New Roman" panose="02020603050405020304" pitchFamily="18" charset="0"/>
              </a:rPr>
              <a:t>Общество с ограниченной ответственностью </a:t>
            </a:r>
            <a:endParaRPr lang="ru-RU" altLang="ru-RU" sz="1000" b="1" dirty="0" smtClean="0">
              <a:ea typeface="Times New Roman" panose="02020603050405020304" pitchFamily="18" charset="0"/>
            </a:endParaRPr>
          </a:p>
          <a:p>
            <a:r>
              <a:rPr lang="ru-RU" altLang="ru-RU" sz="1000" b="1" dirty="0" smtClean="0">
                <a:ea typeface="Times New Roman" panose="02020603050405020304" pitchFamily="18" charset="0"/>
              </a:rPr>
              <a:t>«</a:t>
            </a:r>
            <a:r>
              <a:rPr lang="ru-RU" altLang="ru-RU" sz="1000" b="1" dirty="0">
                <a:ea typeface="Times New Roman" panose="02020603050405020304" pitchFamily="18" charset="0"/>
              </a:rPr>
              <a:t>АС-Терра»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192289, г. Санкт-Петербург, ул. Софийская, д.66, лит. А.</a:t>
            </a:r>
            <a:endParaRPr lang="ru-RU" altLang="ru-RU" sz="1000" dirty="0"/>
          </a:p>
          <a:p>
            <a:r>
              <a:rPr lang="ru-RU" altLang="ru-RU" sz="1000" dirty="0">
                <a:ea typeface="Times New Roman" panose="02020603050405020304" pitchFamily="18" charset="0"/>
              </a:rPr>
              <a:t>тел./факс: +7 (812) </a:t>
            </a:r>
            <a:r>
              <a:rPr lang="ru-RU" altLang="ru-RU" sz="1000" dirty="0" smtClean="0">
                <a:ea typeface="Times New Roman" panose="02020603050405020304" pitchFamily="18" charset="0"/>
              </a:rPr>
              <a:t>406-8-777</a:t>
            </a:r>
            <a:endParaRPr lang="ru-RU" altLang="ru-RU" sz="1000" dirty="0"/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579" y="583305"/>
            <a:ext cx="1433039" cy="38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0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929" y="217773"/>
            <a:ext cx="497350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69875"/>
            <a:r>
              <a:rPr lang="ru-RU" sz="1400" b="1" dirty="0" smtClean="0"/>
              <a:t>1.	Основные </a:t>
            </a:r>
            <a:r>
              <a:rPr lang="ru-RU" sz="1400" b="1" dirty="0"/>
              <a:t>сведения об изделии и технические </a:t>
            </a:r>
            <a:r>
              <a:rPr lang="ru-RU" sz="1400" b="1" dirty="0" smtClean="0"/>
              <a:t>данные</a:t>
            </a:r>
          </a:p>
          <a:p>
            <a:pPr marL="266700" indent="-266700" algn="just" defTabSz="266700"/>
            <a:r>
              <a:rPr lang="ru-RU" sz="900" dirty="0" smtClean="0"/>
              <a:t>1.1.</a:t>
            </a:r>
            <a:r>
              <a:rPr lang="en-US" sz="900" dirty="0" smtClean="0"/>
              <a:t>	</a:t>
            </a:r>
            <a:r>
              <a:rPr lang="ru-RU" sz="900" dirty="0" smtClean="0"/>
              <a:t>Светодиодные </a:t>
            </a:r>
            <a:r>
              <a:rPr lang="ru-RU" sz="900" dirty="0"/>
              <a:t>светильники серии </a:t>
            </a:r>
            <a:r>
              <a:rPr lang="ru-RU" sz="900" dirty="0" smtClean="0"/>
              <a:t>«</a:t>
            </a:r>
            <a:r>
              <a:rPr lang="ru-RU" sz="900" b="1" dirty="0"/>
              <a:t>Люмьер </a:t>
            </a:r>
            <a:r>
              <a:rPr lang="ru-RU" sz="900" b="1" dirty="0" smtClean="0"/>
              <a:t>ДСП-065.1</a:t>
            </a:r>
            <a:r>
              <a:rPr lang="ru-RU" sz="900" dirty="0" smtClean="0"/>
              <a:t>» </a:t>
            </a:r>
            <a:r>
              <a:rPr lang="ru-RU" sz="900" dirty="0"/>
              <a:t>предназначены для общего освещения производственных помещений, цехов, складов и других промышленных площадок. Так же может быть использован для освещения открытых территорий с установкой под </a:t>
            </a:r>
            <a:r>
              <a:rPr lang="ru-RU" sz="900" dirty="0" smtClean="0"/>
              <a:t>навесом</a:t>
            </a:r>
            <a:endParaRPr lang="en-US" sz="900" dirty="0" smtClean="0"/>
          </a:p>
          <a:p>
            <a:pPr marL="266700" indent="-266700" algn="just" defTabSz="266700"/>
            <a:r>
              <a:rPr lang="ru-RU" sz="900" dirty="0" smtClean="0"/>
              <a:t>1.2.</a:t>
            </a:r>
            <a:r>
              <a:rPr lang="en-US" sz="900" dirty="0"/>
              <a:t>	</a:t>
            </a:r>
            <a:r>
              <a:rPr lang="ru-RU" sz="900" dirty="0" smtClean="0"/>
              <a:t>Вид </a:t>
            </a:r>
            <a:r>
              <a:rPr lang="ru-RU" sz="900" dirty="0"/>
              <a:t>климатического исполнения  </a:t>
            </a:r>
            <a:r>
              <a:rPr lang="ru-RU" sz="900" dirty="0" smtClean="0"/>
              <a:t>УХЛ 2 </a:t>
            </a:r>
            <a:r>
              <a:rPr lang="ru-RU" sz="900" dirty="0"/>
              <a:t>по ГОСТ 15150  температура окружающей среды  должна составлять от </a:t>
            </a:r>
            <a:r>
              <a:rPr lang="ru-RU" sz="900" dirty="0" smtClean="0"/>
              <a:t>-60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 до +40</a:t>
            </a:r>
            <a:r>
              <a:rPr lang="ru-RU" sz="900" baseline="30000" dirty="0"/>
              <a:t>0</a:t>
            </a:r>
            <a:r>
              <a:rPr lang="ru-RU" sz="900" dirty="0"/>
              <a:t> С и относительной влажности не более </a:t>
            </a:r>
            <a:r>
              <a:rPr lang="ru-RU" sz="900" dirty="0" smtClean="0"/>
              <a:t>75</a:t>
            </a:r>
            <a:r>
              <a:rPr lang="ru-RU" sz="900" dirty="0"/>
              <a:t>% при температуре </a:t>
            </a:r>
            <a:r>
              <a:rPr lang="ru-RU" sz="900" dirty="0" smtClean="0"/>
              <a:t>15</a:t>
            </a:r>
            <a:r>
              <a:rPr lang="ru-RU" sz="900" baseline="30000" dirty="0" smtClean="0"/>
              <a:t>0</a:t>
            </a:r>
            <a:r>
              <a:rPr lang="ru-RU" sz="900" dirty="0" smtClean="0"/>
              <a:t> </a:t>
            </a:r>
            <a:r>
              <a:rPr lang="ru-RU" sz="900" dirty="0"/>
              <a:t>С. </a:t>
            </a:r>
          </a:p>
          <a:p>
            <a:pPr marL="266700" indent="-266700" algn="just" defTabSz="266700"/>
            <a:r>
              <a:rPr lang="ru-RU" sz="900" dirty="0" smtClean="0"/>
              <a:t>1.3.</a:t>
            </a:r>
            <a:r>
              <a:rPr lang="en-US" sz="900" dirty="0"/>
              <a:t>	</a:t>
            </a:r>
            <a:r>
              <a:rPr lang="ru-RU" sz="900" dirty="0" smtClean="0"/>
              <a:t>Согласно </a:t>
            </a:r>
            <a:r>
              <a:rPr lang="ru-RU" sz="900" dirty="0"/>
              <a:t>ГОСТ 14254 по защищенности от проникновения пыли и влаги светильник соответствует стандарту </a:t>
            </a:r>
            <a:r>
              <a:rPr lang="en-US" sz="900" dirty="0"/>
              <a:t>IP</a:t>
            </a:r>
            <a:r>
              <a:rPr lang="ru-RU" sz="900" dirty="0"/>
              <a:t>-65.</a:t>
            </a:r>
            <a:endParaRPr lang="ru-RU" sz="900" b="1" dirty="0"/>
          </a:p>
          <a:p>
            <a:pPr marL="266700" indent="-266700" algn="just" defTabSz="266700"/>
            <a:r>
              <a:rPr lang="ru-RU" sz="900" dirty="0" smtClean="0"/>
              <a:t>1.4.</a:t>
            </a:r>
            <a:r>
              <a:rPr lang="en-US" sz="900" b="1" dirty="0" smtClean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ГОСТ 12.2.007.0. по общим требованиям безопасности и защиты человека от поражения электрическим током светильник соответствует 1 классу защиты.</a:t>
            </a:r>
          </a:p>
          <a:p>
            <a:pPr marL="266700" indent="-266700" algn="just" defTabSz="266700"/>
            <a:r>
              <a:rPr lang="ru-RU" sz="900" dirty="0" smtClean="0"/>
              <a:t>1.5.</a:t>
            </a:r>
            <a:r>
              <a:rPr lang="en-US" sz="900" b="1" dirty="0" smtClean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требованиями ГОСТ 12.1.044 по пожаробезопасности веществ и материалов светильник не должен воспламеняться, воспламенять окружающие материалы.</a:t>
            </a:r>
          </a:p>
          <a:p>
            <a:pPr marL="266700" indent="-266700" algn="just" defTabSz="266700"/>
            <a:r>
              <a:rPr lang="ru-RU" sz="900" dirty="0" smtClean="0"/>
              <a:t>1.6.</a:t>
            </a:r>
            <a:r>
              <a:rPr lang="en-US" sz="900" dirty="0"/>
              <a:t>	</a:t>
            </a:r>
            <a:r>
              <a:rPr lang="ru-RU" sz="900" dirty="0" smtClean="0"/>
              <a:t>В </a:t>
            </a:r>
            <a:r>
              <a:rPr lang="ru-RU" sz="900" dirty="0"/>
              <a:t>соответствии с условиями размещения по допускаемым механическим воздействиям светильник относится к группе исполнения М1 в соответствии с ГОСТ </a:t>
            </a:r>
            <a:r>
              <a:rPr lang="ru-RU" sz="900" dirty="0" smtClean="0"/>
              <a:t>17516.1</a:t>
            </a:r>
            <a:r>
              <a:rPr lang="ru-RU" sz="900" dirty="0"/>
              <a:t>.</a:t>
            </a:r>
          </a:p>
          <a:p>
            <a:pPr marL="266700" indent="-266700" algn="just" defTabSz="266700"/>
            <a:r>
              <a:rPr lang="ru-RU" sz="900" dirty="0" smtClean="0"/>
              <a:t>1.7.</a:t>
            </a:r>
            <a:r>
              <a:rPr lang="en-US" sz="900" dirty="0"/>
              <a:t>	</a:t>
            </a:r>
            <a:r>
              <a:rPr lang="ru-RU" sz="900" dirty="0" smtClean="0"/>
              <a:t>Основные </a:t>
            </a:r>
            <a:r>
              <a:rPr lang="ru-RU" sz="900" dirty="0"/>
              <a:t>технические характеристики светильника представлены в таблице 1. Реальные показатели могут отличаться от заявленных на </a:t>
            </a:r>
            <a:r>
              <a:rPr lang="ru-RU" sz="900" u="sng" dirty="0" smtClean="0"/>
              <a:t>+</a:t>
            </a:r>
            <a:r>
              <a:rPr lang="ru-RU" sz="900" dirty="0" smtClean="0"/>
              <a:t>10%. </a:t>
            </a:r>
            <a:r>
              <a:rPr lang="ru-RU" sz="900" dirty="0"/>
              <a:t>Так же производитель оставляет за собой право на внесение незначительных изменений в конструкцию светильника, исключительно для улучшения качества и характеристик, без предварительного </a:t>
            </a:r>
            <a:r>
              <a:rPr lang="ru-RU" sz="900" dirty="0" smtClean="0"/>
              <a:t>уведомления.</a:t>
            </a:r>
            <a:endParaRPr lang="ru-RU" sz="9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0747778"/>
              </p:ext>
            </p:extLst>
          </p:nvPr>
        </p:nvGraphicFramePr>
        <p:xfrm>
          <a:off x="5572925" y="740993"/>
          <a:ext cx="4841076" cy="6281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606"/>
                <a:gridCol w="2176470"/>
              </a:tblGrid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</a:rPr>
                        <a:t>Наименование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 smtClean="0"/>
                        <a:t>Люмьер ДСП-065.1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75597" marR="75597" marT="0" marB="0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Световой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поток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9 000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Общий световой поток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светодиодного модуля</a:t>
                      </a:r>
                      <a:r>
                        <a:rPr lang="en-US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10 600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лм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Номинальная мощность светильника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65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Вт</a:t>
                      </a: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Эффективность светильника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38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лм/Вт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КТЦ (коррелированная цветовая температура 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5000 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 КСС (кривая сила света)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К(60°), Г(90°), Л(120°)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Пульсация светового потока менее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&lt;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 </a:t>
                      </a: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(общий индекс </a:t>
                      </a: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цветопередачи)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Производитель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cs typeface="Times New Roman" panose="02020603050405020304" pitchFamily="18" charset="0"/>
                        </a:rPr>
                        <a:t>Citizen Electronics </a:t>
                      </a:r>
                      <a:endParaRPr lang="en-US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светодиодов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100 000 часов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Напряжение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135-260 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Частота сети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45-65 Гц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Коэффициент мощности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≥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0,97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Класс защиты от поражения электрическим током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 климатического исполнения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УХЛ 2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Температура эксплуатации 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от -60 до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+40 °С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Степень защиты от воздействия </a:t>
                      </a:r>
                      <a:b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окружающей среды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IP 65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службы светильника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56701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000 часов</a:t>
                      </a: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Гарантия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 лет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Форм-фактор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High bay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Оптика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Линза</a:t>
                      </a: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(боросиликатное стекло)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Материал корпуса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Алюминиевый сплав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Варианты крепления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Подвесной (рым-болт)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корпуса,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Ø1</a:t>
                      </a:r>
                      <a:r>
                        <a:rPr lang="ru-RU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40х4</a:t>
                      </a: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65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marR="0" indent="0" algn="l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Габаритные размеры упаковки, мм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160x160x470</a:t>
                      </a:r>
                      <a:endParaRPr lang="ru-RU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Масса, не более </a:t>
                      </a: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6,5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  <a:tr h="216000">
                <a:tc>
                  <a:txBody>
                    <a:bodyPr/>
                    <a:lstStyle/>
                    <a:p>
                      <a:pPr marL="0" algn="l" defTabSz="1007943" rtl="0" eaLnBrk="1" latinLnBrk="0" hangingPunct="1"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Масса с упаковкой , не более</a:t>
                      </a:r>
                      <a:endParaRPr lang="ru-RU" sz="9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5597" marR="7559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7  кг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5597" marR="75597" marT="0" marB="0"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502501" y="217773"/>
            <a:ext cx="498192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/>
              <a:t>Таблица </a:t>
            </a:r>
            <a:r>
              <a:rPr lang="ru-RU" sz="1200" b="1" dirty="0" smtClean="0"/>
              <a:t>1.</a:t>
            </a:r>
            <a:endParaRPr lang="ru-RU" sz="1200" b="1" dirty="0"/>
          </a:p>
          <a:p>
            <a:r>
              <a:rPr lang="ru-RU" sz="1200" b="1" dirty="0"/>
              <a:t>Основные технические данные  светильника «Люмьер </a:t>
            </a:r>
            <a:r>
              <a:rPr lang="ru-RU" sz="1200" b="1" dirty="0" smtClean="0"/>
              <a:t>ДСП-065.1</a:t>
            </a:r>
            <a:r>
              <a:rPr lang="ru-RU" sz="1200" b="1" dirty="0"/>
              <a:t>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2929" y="3156049"/>
            <a:ext cx="6211624" cy="109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400" b="1" dirty="0" smtClean="0"/>
              <a:t>2.	Комплектность</a:t>
            </a:r>
            <a:endParaRPr lang="ru-RU" sz="900" b="1" dirty="0"/>
          </a:p>
          <a:p>
            <a:pPr defTabSz="266700"/>
            <a:r>
              <a:rPr lang="ru-RU" sz="900" dirty="0" smtClean="0"/>
              <a:t>2.1.</a:t>
            </a:r>
            <a:r>
              <a:rPr lang="en-US" sz="900" dirty="0"/>
              <a:t>	</a:t>
            </a:r>
            <a:r>
              <a:rPr lang="ru-RU" sz="900" dirty="0" smtClean="0"/>
              <a:t>Комплект </a:t>
            </a:r>
            <a:r>
              <a:rPr lang="ru-RU" sz="900" dirty="0"/>
              <a:t>поставки светильника составляет: </a:t>
            </a:r>
          </a:p>
          <a:p>
            <a:pPr defTabSz="266700"/>
            <a:r>
              <a:rPr lang="en-US" sz="900" dirty="0" smtClean="0"/>
              <a:t>	</a:t>
            </a:r>
            <a:r>
              <a:rPr lang="ru-RU" sz="900" dirty="0" smtClean="0"/>
              <a:t>Светильник </a:t>
            </a:r>
            <a:r>
              <a:rPr lang="ru-RU" sz="900" dirty="0"/>
              <a:t>– 1 шт. </a:t>
            </a:r>
          </a:p>
          <a:p>
            <a:pPr defTabSz="266700"/>
            <a:r>
              <a:rPr lang="en-US" sz="900" dirty="0" smtClean="0"/>
              <a:t>	</a:t>
            </a:r>
            <a:r>
              <a:rPr lang="en-US" sz="900" dirty="0" err="1" smtClean="0"/>
              <a:t>Паспорт</a:t>
            </a:r>
            <a:r>
              <a:rPr lang="ru-RU" sz="900" dirty="0" smtClean="0"/>
              <a:t> на изделие</a:t>
            </a:r>
            <a:r>
              <a:rPr lang="en-US" sz="900" dirty="0" smtClean="0"/>
              <a:t> </a:t>
            </a:r>
            <a:r>
              <a:rPr lang="en-US" sz="900" dirty="0"/>
              <a:t>– 1 экз. </a:t>
            </a:r>
            <a:endParaRPr lang="ru-RU" sz="900" dirty="0"/>
          </a:p>
          <a:p>
            <a:pPr defTabSz="266700"/>
            <a:r>
              <a:rPr lang="en-US" sz="900" dirty="0" smtClean="0"/>
              <a:t>	</a:t>
            </a:r>
            <a:r>
              <a:rPr lang="en-US" sz="900" dirty="0" err="1" smtClean="0"/>
              <a:t>Упаковка</a:t>
            </a:r>
            <a:r>
              <a:rPr lang="en-US" sz="900" dirty="0" smtClean="0"/>
              <a:t> </a:t>
            </a:r>
            <a:r>
              <a:rPr lang="en-US" sz="900" dirty="0"/>
              <a:t>– 1 шт. </a:t>
            </a:r>
            <a:endParaRPr lang="ru-RU" sz="900" dirty="0"/>
          </a:p>
          <a:p>
            <a:endParaRPr lang="ru-RU" sz="1543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496301" y="7078121"/>
            <a:ext cx="615643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 smtClean="0">
                <a:ea typeface="Times New Roman" panose="02020603050405020304" pitchFamily="18" charset="0"/>
              </a:rPr>
              <a:t>*  - при температуре на кристалле 25°С </a:t>
            </a:r>
            <a:endParaRPr lang="ru-RU" sz="900" dirty="0"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2929" y="4028165"/>
            <a:ext cx="4942241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269875"/>
            <a:r>
              <a:rPr lang="ru-RU" sz="1400" b="1" dirty="0" smtClean="0"/>
              <a:t>3.	Ресурсы </a:t>
            </a:r>
            <a:r>
              <a:rPr lang="ru-RU" sz="1400" b="1" dirty="0"/>
              <a:t>срок </a:t>
            </a:r>
            <a:r>
              <a:rPr lang="ru-RU" sz="1400" b="1" dirty="0" smtClean="0"/>
              <a:t>службы</a:t>
            </a:r>
            <a:r>
              <a:rPr lang="en-US" sz="1400" b="1" dirty="0"/>
              <a:t> </a:t>
            </a:r>
            <a:r>
              <a:rPr lang="ru-RU" sz="1400" b="1" dirty="0" smtClean="0"/>
              <a:t>и </a:t>
            </a:r>
            <a:r>
              <a:rPr lang="ru-RU" sz="1400" b="1" dirty="0"/>
              <a:t>гарантии </a:t>
            </a:r>
            <a:r>
              <a:rPr lang="ru-RU" sz="1400" b="1" dirty="0" smtClean="0"/>
              <a:t>изготовителя</a:t>
            </a:r>
            <a:endParaRPr lang="ru-RU" sz="1100" b="1" dirty="0"/>
          </a:p>
          <a:p>
            <a:pPr marL="266700" indent="-266700" algn="just">
              <a:tabLst>
                <a:tab pos="266700" algn="l"/>
              </a:tabLst>
            </a:pPr>
            <a:r>
              <a:rPr lang="ru-RU" sz="900" dirty="0" smtClean="0"/>
              <a:t>3.1.</a:t>
            </a:r>
            <a:r>
              <a:rPr lang="en-US" sz="900" dirty="0"/>
              <a:t>	</a:t>
            </a:r>
            <a:r>
              <a:rPr lang="ru-RU" sz="900" dirty="0" smtClean="0"/>
              <a:t>Срок службы светодиодов составляет более </a:t>
            </a:r>
            <a:r>
              <a:rPr lang="en-US" sz="900" dirty="0" smtClean="0"/>
              <a:t>5</a:t>
            </a:r>
            <a:r>
              <a:rPr lang="ru-RU" sz="900" dirty="0" smtClean="0"/>
              <a:t>0 </a:t>
            </a:r>
            <a:r>
              <a:rPr lang="ru-RU" sz="900" dirty="0" smtClean="0"/>
              <a:t>000 часов. </a:t>
            </a:r>
            <a:r>
              <a:rPr lang="ru-RU" sz="900" dirty="0"/>
              <a:t>Указанные ресурсы, срок службы и хранения действительны при соблюдении потребителем требований действующей эксплуатационной документации</a:t>
            </a:r>
            <a:r>
              <a:rPr lang="ru-RU" sz="900" dirty="0" smtClean="0"/>
              <a:t>.</a:t>
            </a:r>
            <a:endParaRPr lang="ru-RU" sz="900" dirty="0"/>
          </a:p>
          <a:p>
            <a:pPr marL="266700" indent="-266700" algn="just" defTabSz="266700">
              <a:tabLst>
                <a:tab pos="266700" algn="l"/>
              </a:tabLst>
            </a:pPr>
            <a:r>
              <a:rPr lang="ru-RU" sz="900" dirty="0" smtClean="0"/>
              <a:t>3.2.</a:t>
            </a:r>
            <a:r>
              <a:rPr lang="en-US" sz="900" b="1" dirty="0" smtClean="0"/>
              <a:t>	</a:t>
            </a:r>
            <a:r>
              <a:rPr lang="ru-RU" sz="900" dirty="0" smtClean="0"/>
              <a:t>Гарантии </a:t>
            </a:r>
            <a:r>
              <a:rPr lang="ru-RU" sz="900" dirty="0"/>
              <a:t>изготовителя. </a:t>
            </a:r>
          </a:p>
          <a:p>
            <a:pPr marL="447675" indent="-180975" algn="just" defTabSz="266700">
              <a:tabLst>
                <a:tab pos="447675" algn="l"/>
              </a:tabLst>
            </a:pPr>
            <a:r>
              <a:rPr lang="en-US" sz="900" dirty="0" smtClean="0"/>
              <a:t>a</a:t>
            </a:r>
            <a:r>
              <a:rPr lang="ru-RU" sz="900" dirty="0" smtClean="0"/>
              <a:t>.</a:t>
            </a:r>
            <a:r>
              <a:rPr lang="en-US" sz="900" b="1" dirty="0" smtClean="0"/>
              <a:t>	</a:t>
            </a:r>
            <a:r>
              <a:rPr lang="ru-RU" sz="900" dirty="0" smtClean="0"/>
              <a:t>Изготовитель гарантирует соответствие светильника требованиям технических условий ТУ 3461−003−65995620−2015 при соблюдении условий эксплуатации, транспортирования, хранения и монтажа. </a:t>
            </a:r>
          </a:p>
          <a:p>
            <a:pPr marL="266700" indent="-266700" algn="just" defTabSz="223838">
              <a:tabLst>
                <a:tab pos="266700" algn="l"/>
              </a:tabLst>
            </a:pPr>
            <a:r>
              <a:rPr lang="en-US" sz="900" b="1" dirty="0" smtClean="0"/>
              <a:t>	</a:t>
            </a:r>
            <a:r>
              <a:rPr lang="en-US" sz="900" dirty="0" smtClean="0"/>
              <a:t>b</a:t>
            </a:r>
            <a:r>
              <a:rPr lang="ru-RU" sz="900" dirty="0" smtClean="0"/>
              <a:t>.</a:t>
            </a:r>
            <a:r>
              <a:rPr lang="ru-RU" sz="900" b="1" dirty="0"/>
              <a:t> </a:t>
            </a:r>
            <a:r>
              <a:rPr lang="ru-RU" sz="900" b="1" dirty="0" smtClean="0"/>
              <a:t>   </a:t>
            </a:r>
            <a:r>
              <a:rPr lang="ru-RU" sz="900" dirty="0" smtClean="0"/>
              <a:t>Гарантийный </a:t>
            </a:r>
            <a:r>
              <a:rPr lang="ru-RU" sz="900" dirty="0"/>
              <a:t>срок эксплуатации светильника составляет </a:t>
            </a:r>
            <a:r>
              <a:rPr lang="ru-RU" sz="900" dirty="0" smtClean="0"/>
              <a:t>60  месяцев</a:t>
            </a:r>
            <a:r>
              <a:rPr lang="ru-RU" sz="900" dirty="0"/>
              <a:t>. </a:t>
            </a:r>
          </a:p>
          <a:p>
            <a:pPr marL="447675" lvl="1" indent="-180975" algn="just" defTabSz="266700">
              <a:tabLst>
                <a:tab pos="266700" algn="l"/>
              </a:tabLst>
            </a:pPr>
            <a:r>
              <a:rPr lang="en-US" sz="900" dirty="0" smtClean="0"/>
              <a:t>c</a:t>
            </a:r>
            <a:r>
              <a:rPr lang="ru-RU" sz="900" dirty="0" smtClean="0"/>
              <a:t>. </a:t>
            </a:r>
            <a:r>
              <a:rPr lang="en-US" sz="900" dirty="0" smtClean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выявлении неисправностей в течение гарантийного срока производитель обязуется осуществить ремонт или замену изделия на </a:t>
            </a:r>
            <a:r>
              <a:rPr lang="ru-RU" sz="900" dirty="0" smtClean="0"/>
              <a:t>аналогичное бесплатно</a:t>
            </a:r>
            <a:r>
              <a:rPr lang="ru-RU" sz="900" dirty="0"/>
              <a:t>. Гарантийные  </a:t>
            </a:r>
            <a:r>
              <a:rPr lang="ru-RU" sz="900" dirty="0" smtClean="0"/>
              <a:t>обязательства </a:t>
            </a:r>
            <a:r>
              <a:rPr lang="ru-RU" sz="900" dirty="0"/>
              <a:t>выполняются только при условии соблюдения правил установки и эксплуатации изделия. Гарантийные обязательства не выполняются производителем при:</a:t>
            </a:r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наличии </a:t>
            </a:r>
            <a:r>
              <a:rPr lang="ru-RU" sz="900" dirty="0"/>
              <a:t>механических, термических повреждений оборудования или его частей; </a:t>
            </a:r>
          </a:p>
          <a:p>
            <a:pPr marL="628650" lvl="1" indent="-177800" algn="just">
              <a:buFont typeface="Calibri" panose="020F0502020204030204" pitchFamily="34" charset="0"/>
              <a:buChar char="‒"/>
              <a:tabLst>
                <a:tab pos="450850" algn="l"/>
                <a:tab pos="628650" algn="l"/>
              </a:tabLst>
            </a:pPr>
            <a:r>
              <a:rPr lang="ru-RU" sz="900" dirty="0"/>
              <a:t>наличии  следов самостоятельного ремонта изделия</a:t>
            </a:r>
            <a:r>
              <a:rPr lang="en-US" sz="900" dirty="0"/>
              <a:t>;</a:t>
            </a:r>
            <a:endParaRPr lang="ru-RU" sz="900" dirty="0"/>
          </a:p>
          <a:p>
            <a:pPr marL="628650" lvl="2" indent="-180975" algn="just">
              <a:buFont typeface="Calibri" panose="020F0502020204030204" pitchFamily="34" charset="0"/>
              <a:buChar char="‒"/>
            </a:pPr>
            <a:r>
              <a:rPr lang="ru-RU" sz="900" dirty="0" smtClean="0"/>
              <a:t>поломках</a:t>
            </a:r>
            <a:r>
              <a:rPr lang="ru-RU" sz="900" dirty="0"/>
              <a:t>, вызванных неправильным подключением светильника; перенапряжением в электросети </a:t>
            </a:r>
            <a:r>
              <a:rPr lang="ru-RU" sz="900" dirty="0" smtClean="0"/>
              <a:t>более, </a:t>
            </a:r>
            <a:r>
              <a:rPr lang="ru-RU" sz="900" dirty="0"/>
              <a:t>чем указано в Таблице 1; стихийными бедствиями. </a:t>
            </a:r>
          </a:p>
          <a:p>
            <a:pPr marL="447675" lvl="1" indent="-180975" algn="just"/>
            <a:r>
              <a:rPr lang="en-US" sz="900" dirty="0" smtClean="0"/>
              <a:t>	</a:t>
            </a:r>
            <a:r>
              <a:rPr lang="ru-RU" sz="900" dirty="0" smtClean="0"/>
              <a:t>При </a:t>
            </a:r>
            <a:r>
              <a:rPr lang="ru-RU" sz="900" dirty="0"/>
              <a:t>обнаружении вышеописанных нарушений ремонт производится на платной  </a:t>
            </a:r>
            <a:r>
              <a:rPr lang="ru-RU" sz="900" dirty="0" smtClean="0"/>
              <a:t>основе </a:t>
            </a:r>
            <a:r>
              <a:rPr lang="ru-RU" sz="900" dirty="0"/>
              <a:t>по действующим на момент обращения к производителю расценкам. </a:t>
            </a:r>
            <a:endParaRPr lang="ru-RU" sz="900" dirty="0" smtClean="0"/>
          </a:p>
          <a:p>
            <a:pPr marL="273050" lvl="1" indent="-273050" algn="just"/>
            <a:r>
              <a:rPr lang="ru-RU" sz="900" dirty="0" smtClean="0"/>
              <a:t>3.3.</a:t>
            </a:r>
            <a:r>
              <a:rPr lang="en-US" sz="900" b="1" dirty="0"/>
              <a:t>	</a:t>
            </a:r>
            <a:r>
              <a:rPr lang="ru-RU" sz="900" dirty="0" smtClean="0"/>
              <a:t>Чистку светильников  от пыли </a:t>
            </a:r>
            <a:r>
              <a:rPr lang="ru-RU" sz="900" dirty="0"/>
              <a:t>и </a:t>
            </a:r>
            <a:r>
              <a:rPr lang="ru-RU" sz="900" dirty="0" smtClean="0"/>
              <a:t>загрязнений </a:t>
            </a:r>
            <a:r>
              <a:rPr lang="ru-RU" sz="900" dirty="0"/>
              <a:t>и пыли производить мягкой </a:t>
            </a:r>
            <a:r>
              <a:rPr lang="ru-RU" sz="900" dirty="0" err="1"/>
              <a:t>безворсовой</a:t>
            </a:r>
            <a:r>
              <a:rPr lang="ru-RU" sz="900" dirty="0"/>
              <a:t> тканью без применения абразивных материалов и </a:t>
            </a:r>
            <a:r>
              <a:rPr lang="ru-RU" sz="900" dirty="0" smtClean="0"/>
              <a:t>растворителей не реже двух раз в год. </a:t>
            </a:r>
            <a:endParaRPr lang="ru-RU" sz="900" dirty="0"/>
          </a:p>
          <a:p>
            <a:pPr marL="447675" lvl="1" indent="-180975" algn="just"/>
            <a:endParaRPr lang="ru-RU" sz="900" dirty="0" smtClean="0"/>
          </a:p>
        </p:txBody>
      </p:sp>
    </p:spTree>
    <p:extLst>
      <p:ext uri="{BB962C8B-B14F-4D97-AF65-F5344CB8AC3E}">
        <p14:creationId xmlns:p14="http://schemas.microsoft.com/office/powerpoint/2010/main" val="15528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</TotalTime>
  <Words>269</Words>
  <Application>Microsoft Office PowerPoint</Application>
  <PresentationFormat>Произвольный</PresentationFormat>
  <Paragraphs>119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Избродин</dc:creator>
  <cp:lastModifiedBy>Алексей Избродин</cp:lastModifiedBy>
  <cp:revision>108</cp:revision>
  <cp:lastPrinted>2015-04-07T08:11:05Z</cp:lastPrinted>
  <dcterms:created xsi:type="dcterms:W3CDTF">2015-03-31T07:42:46Z</dcterms:created>
  <dcterms:modified xsi:type="dcterms:W3CDTF">2017-02-03T05:35:36Z</dcterms:modified>
</cp:coreProperties>
</file>