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10691813" cy="7559675"/>
  <p:notesSz cx="9872663" cy="6797675"/>
  <p:defaultTextStyle>
    <a:defPPr>
      <a:defRPr lang="ru-RU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56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0" userDrawn="1">
          <p15:clr>
            <a:srgbClr val="A4A3A4"/>
          </p15:clr>
        </p15:guide>
        <p15:guide id="2" pos="31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30" autoAdjust="0"/>
    <p:restoredTop sz="94434" autoAdjust="0"/>
  </p:normalViewPr>
  <p:slideViewPr>
    <p:cSldViewPr snapToGrid="0">
      <p:cViewPr varScale="1">
        <p:scale>
          <a:sx n="101" d="100"/>
          <a:sy n="101" d="100"/>
        </p:scale>
        <p:origin x="-1842" y="-96"/>
      </p:cViewPr>
      <p:guideLst>
        <p:guide orient="horz" pos="2356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4" d="100"/>
          <a:sy n="74" d="100"/>
        </p:scale>
        <p:origin x="1656" y="54"/>
      </p:cViewPr>
      <p:guideLst>
        <p:guide orient="horz" pos="2140"/>
        <p:guide pos="31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3179" y="2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86B00-2461-42C6-AA08-ECEC885416BD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14700" y="849313"/>
            <a:ext cx="324326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032" y="3271106"/>
            <a:ext cx="7898600" cy="267645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3179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0FEE8-AB83-4E47-97AC-961DF3285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511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14700" y="849313"/>
            <a:ext cx="3243263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0FEE8-AB83-4E47-97AC-961DF3285BF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00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18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80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9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47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08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0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2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5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А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46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18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71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8A434-308A-4269-B196-5C34A356B47C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89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41" t="16520" r="9386" b="10898"/>
          <a:stretch/>
        </p:blipFill>
        <p:spPr>
          <a:xfrm>
            <a:off x="3878388" y="3360625"/>
            <a:ext cx="932969" cy="59727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74412">
            <a:off x="6133391" y="3697234"/>
            <a:ext cx="3392654" cy="32268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49198" y="1553601"/>
            <a:ext cx="4941703" cy="305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Паспорт на изделие </a:t>
            </a:r>
          </a:p>
          <a:p>
            <a:pPr algn="ctr"/>
            <a:r>
              <a:rPr lang="ru-RU" sz="2400" b="1" dirty="0"/>
              <a:t>«Люмьер ДСП-100.1.60»</a:t>
            </a:r>
          </a:p>
          <a:p>
            <a:pPr algn="ctr"/>
            <a:r>
              <a:rPr lang="ru-RU" sz="2400" b="1" dirty="0"/>
              <a:t>«Люмьер ДСП-130.1.90»</a:t>
            </a:r>
          </a:p>
          <a:p>
            <a:pPr algn="ctr"/>
            <a:r>
              <a:rPr lang="ru-RU" sz="2400" b="1" dirty="0"/>
              <a:t>«Люмьер ДСП-100.1.120»</a:t>
            </a:r>
          </a:p>
          <a:p>
            <a:pPr algn="ctr"/>
            <a:r>
              <a:rPr lang="ru-RU" sz="2400" b="1" dirty="0"/>
              <a:t>«Люмьер ДСП-130.1.60»</a:t>
            </a:r>
          </a:p>
          <a:p>
            <a:pPr algn="ctr"/>
            <a:r>
              <a:rPr lang="ru-RU" sz="2400" b="1" dirty="0"/>
              <a:t>«Люмьер ДСП-100.1.90»</a:t>
            </a:r>
          </a:p>
          <a:p>
            <a:pPr algn="ctr"/>
            <a:r>
              <a:rPr lang="ru-RU" sz="2400" b="1" dirty="0"/>
              <a:t>«Люмьер ДСП-130.1.120»</a:t>
            </a:r>
          </a:p>
          <a:p>
            <a:endParaRPr lang="ru-RU" sz="1800" dirty="0" smtClean="0"/>
          </a:p>
          <a:p>
            <a:pPr algn="ctr"/>
            <a:endParaRPr lang="ru-RU" sz="105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9743" y="4901243"/>
            <a:ext cx="4810837" cy="116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en-US" sz="1543" b="1" dirty="0" smtClean="0"/>
              <a:t>6</a:t>
            </a:r>
            <a:r>
              <a:rPr lang="ru-RU" sz="1543" b="1" dirty="0" smtClean="0"/>
              <a:t>.	Утилизация</a:t>
            </a:r>
            <a:endParaRPr lang="ru-RU" sz="1543" b="1" dirty="0"/>
          </a:p>
          <a:p>
            <a:pPr marL="266700" indent="-266700" algn="just" defTabSz="266700"/>
            <a:r>
              <a:rPr lang="en-US" sz="900" dirty="0"/>
              <a:t>6</a:t>
            </a:r>
            <a:r>
              <a:rPr lang="ru-RU" sz="900" dirty="0" smtClean="0"/>
              <a:t>.1.	По </a:t>
            </a:r>
            <a:r>
              <a:rPr lang="ru-RU" sz="900" dirty="0"/>
              <a:t>истечении срока службы светильники необходимо разобрать на детали, рассортировать по видам материалов и утилизировать как бытовые отходы. </a:t>
            </a:r>
            <a:r>
              <a:rPr lang="ru-RU" sz="900" dirty="0" smtClean="0"/>
              <a:t>с </a:t>
            </a:r>
            <a:r>
              <a:rPr lang="ru-RU" sz="900" dirty="0"/>
              <a:t>истекшим сроком службы относятся к </a:t>
            </a:r>
            <a:r>
              <a:rPr lang="en-US" sz="900" dirty="0"/>
              <a:t>V</a:t>
            </a:r>
            <a:r>
              <a:rPr lang="ru-RU" sz="900" dirty="0"/>
              <a:t> классу опасности </a:t>
            </a:r>
            <a:r>
              <a:rPr lang="ru-RU" sz="900" dirty="0" smtClean="0"/>
              <a:t>отходов  </a:t>
            </a:r>
            <a:r>
              <a:rPr lang="ru-RU" sz="900" dirty="0"/>
              <a:t>(практически неопасные отходы) в соответствии с Приказом Министерства </a:t>
            </a:r>
            <a:r>
              <a:rPr lang="ru-RU" sz="900" dirty="0" smtClean="0"/>
              <a:t>природных </a:t>
            </a:r>
            <a:r>
              <a:rPr lang="ru-RU" sz="900" dirty="0"/>
              <a:t>ресурсов РФ от 15.06.2001 года № 511. </a:t>
            </a:r>
          </a:p>
          <a:p>
            <a:pPr algn="just"/>
            <a:endParaRPr lang="ru-RU" sz="9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60768" y="208900"/>
            <a:ext cx="4810838" cy="268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43" b="1" dirty="0" smtClean="0"/>
              <a:t>5. Правила установки и техника безопасности</a:t>
            </a:r>
          </a:p>
          <a:p>
            <a:pPr algn="just" defTabSz="266700"/>
            <a:r>
              <a:rPr lang="ru-RU" sz="900" dirty="0"/>
              <a:t>5.1.	При установке и монтаже светильника необходимо руководствоваться правилами 	устройства электроустановок.</a:t>
            </a:r>
          </a:p>
          <a:p>
            <a:pPr algn="just" defTabSz="266700"/>
            <a:r>
              <a:rPr lang="ru-RU" sz="900" dirty="0"/>
              <a:t>5.2. 	В процессе подготовки светильника к эксплуатации следует проверить комплектность </a:t>
            </a:r>
            <a:r>
              <a:rPr lang="en-US" sz="900" dirty="0"/>
              <a:t>	</a:t>
            </a:r>
            <a:r>
              <a:rPr lang="ru-RU" sz="900" dirty="0"/>
              <a:t>светильника и его внешний вид. Светильник визуально должен быть без повреждений.</a:t>
            </a:r>
          </a:p>
          <a:p>
            <a:pPr algn="just" defTabSz="266700"/>
            <a:r>
              <a:rPr lang="ru-RU" sz="900" dirty="0"/>
              <a:t>5.3.</a:t>
            </a:r>
            <a:r>
              <a:rPr lang="ru-RU" sz="900" b="1" dirty="0"/>
              <a:t>	</a:t>
            </a:r>
            <a:r>
              <a:rPr lang="ru-RU" sz="900" dirty="0"/>
              <a:t>Инструкция по установке: </a:t>
            </a:r>
          </a:p>
          <a:p>
            <a:pPr marL="266700" algn="just" defTabSz="449263">
              <a:buFont typeface="+mj-lt"/>
              <a:buAutoNum type="alphaLcPeriod"/>
            </a:pPr>
            <a:r>
              <a:rPr lang="ru-RU" sz="900" dirty="0" smtClean="0"/>
              <a:t>	Закрепите </a:t>
            </a:r>
            <a:r>
              <a:rPr lang="ru-RU" sz="900" dirty="0"/>
              <a:t>светильник при помощи рым-болта в необходимом месте.</a:t>
            </a:r>
            <a:endParaRPr lang="en-US" sz="900" dirty="0"/>
          </a:p>
          <a:p>
            <a:pPr marL="447675" indent="-180975" algn="just" defTabSz="447675">
              <a:buFont typeface="+mj-lt"/>
              <a:buAutoNum type="alphaLcPeriod"/>
              <a:tabLst>
                <a:tab pos="447675" algn="l"/>
                <a:tab pos="538163" algn="l"/>
              </a:tabLst>
            </a:pPr>
            <a:r>
              <a:rPr lang="ru-RU" sz="900" dirty="0" smtClean="0"/>
              <a:t>Снимите </a:t>
            </a:r>
            <a:r>
              <a:rPr lang="ru-RU" sz="900" dirty="0"/>
              <a:t>торцевую панель светильника, откройте верхнюю распределительную коробку и подключите питающий (и отводящий кабели, если подключение проходное) ~220 В согласно </a:t>
            </a:r>
            <a:r>
              <a:rPr lang="ru-RU" sz="900" dirty="0" smtClean="0"/>
              <a:t>схеме (рисунок 2</a:t>
            </a:r>
            <a:r>
              <a:rPr lang="ru-RU" sz="900" dirty="0"/>
              <a:t>.), : ж/з – заземление, коричневый – фаза, синий – ноль. </a:t>
            </a:r>
            <a:r>
              <a:rPr lang="ru-RU" sz="900" b="1" dirty="0"/>
              <a:t>Убедитесь, что все электрические соединения надёжно закреплены</a:t>
            </a:r>
            <a:r>
              <a:rPr lang="ru-RU" sz="900" b="1" dirty="0" smtClean="0"/>
              <a:t>!</a:t>
            </a:r>
            <a:endParaRPr lang="en-US" sz="900" dirty="0" smtClean="0"/>
          </a:p>
          <a:p>
            <a:pPr marL="447675" indent="-180975" algn="just" defTabSz="449263">
              <a:buFont typeface="+mj-lt"/>
              <a:buAutoNum type="alphaLcPeriod"/>
            </a:pPr>
            <a:r>
              <a:rPr lang="ru-RU" sz="900" dirty="0" smtClean="0"/>
              <a:t>Закройте распределительную </a:t>
            </a:r>
            <a:r>
              <a:rPr lang="ru-RU" sz="900" dirty="0"/>
              <a:t>коробку во избежание попадания влаги и пыли. </a:t>
            </a:r>
            <a:endParaRPr lang="ru-RU" sz="900" dirty="0" smtClean="0"/>
          </a:p>
          <a:p>
            <a:pPr marL="447675" indent="-180975" algn="just" defTabSz="449263">
              <a:buFont typeface="+mj-lt"/>
              <a:buAutoNum type="alphaLcPeriod"/>
            </a:pPr>
            <a:r>
              <a:rPr lang="ru-RU" sz="900" dirty="0" smtClean="0"/>
              <a:t>Установите </a:t>
            </a:r>
            <a:r>
              <a:rPr lang="ru-RU" sz="900" dirty="0"/>
              <a:t>на место торцевую панель светильника</a:t>
            </a:r>
            <a:r>
              <a:rPr lang="ru-RU" sz="900" dirty="0" smtClean="0"/>
              <a:t>.</a:t>
            </a:r>
          </a:p>
          <a:p>
            <a:pPr marL="447675" indent="-180975" algn="just" defTabSz="449263">
              <a:buFont typeface="+mj-lt"/>
              <a:buAutoNum type="alphaLcPeriod"/>
            </a:pPr>
            <a:r>
              <a:rPr lang="ru-RU" sz="900" dirty="0" smtClean="0"/>
              <a:t>Светильник </a:t>
            </a:r>
            <a:r>
              <a:rPr lang="ru-RU" sz="900" dirty="0"/>
              <a:t>готов к </a:t>
            </a:r>
            <a:r>
              <a:rPr lang="ru-RU" sz="900" dirty="0" smtClean="0"/>
              <a:t>использованию.</a:t>
            </a:r>
          </a:p>
          <a:p>
            <a:pPr marL="266700" indent="-266700" algn="just" defTabSz="266700"/>
            <a:r>
              <a:rPr lang="ru-RU" sz="900" dirty="0" smtClean="0"/>
              <a:t>5.4.</a:t>
            </a:r>
            <a:r>
              <a:rPr lang="ru-RU" sz="900" b="1" dirty="0" smtClean="0"/>
              <a:t>	Запрещается</a:t>
            </a:r>
            <a:r>
              <a:rPr lang="ru-RU" sz="900" b="1" dirty="0"/>
              <a:t>: использовать светильник без заземления</a:t>
            </a:r>
            <a:r>
              <a:rPr lang="en-US" sz="900" b="1" dirty="0"/>
              <a:t>; </a:t>
            </a:r>
            <a:r>
              <a:rPr lang="ru-RU" sz="900" b="1" dirty="0"/>
              <a:t>эксплуатировать светильники с повреждённой изоляцией проводов и мест электрических соединений</a:t>
            </a:r>
            <a:r>
              <a:rPr lang="en-US" sz="900" b="1" dirty="0"/>
              <a:t>;</a:t>
            </a:r>
            <a:r>
              <a:rPr lang="ru-RU" sz="900" b="1" dirty="0"/>
              <a:t> проводить техническое обслуживание светильников, находящихся под напряжением</a:t>
            </a:r>
            <a:r>
              <a:rPr lang="en-US" sz="900" b="1" dirty="0"/>
              <a:t>.</a:t>
            </a:r>
            <a:endParaRPr lang="ru-RU" sz="9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9743" y="5874266"/>
            <a:ext cx="4810837" cy="62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ru-RU" sz="1543" b="1" dirty="0" smtClean="0"/>
              <a:t>7.	Свидетельство </a:t>
            </a:r>
            <a:r>
              <a:rPr lang="ru-RU" sz="1543" b="1" dirty="0"/>
              <a:t>о приемке и упаковке</a:t>
            </a:r>
          </a:p>
          <a:p>
            <a:pPr marL="266700" indent="-266700" defTabSz="266700"/>
            <a:r>
              <a:rPr lang="ru-RU" sz="900" dirty="0" smtClean="0"/>
              <a:t>7.1.	Светильник «</a:t>
            </a:r>
            <a:r>
              <a:rPr lang="ru-RU" sz="900" b="1" dirty="0"/>
              <a:t>Люмьер ДСП</a:t>
            </a:r>
            <a:r>
              <a:rPr lang="ru-RU" sz="900" dirty="0" smtClean="0"/>
              <a:t>» изготовлен  с соответствии с  требованиями ТУ 3461−003−65995620−2015 и признан годным к эксплуатации</a:t>
            </a:r>
            <a:r>
              <a:rPr lang="ru-RU" sz="1000" dirty="0" smtClean="0"/>
              <a:t>.</a:t>
            </a:r>
            <a:endParaRPr lang="ru-RU" sz="1000" b="1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 flipV="1">
            <a:off x="-1305225" y="885219"/>
            <a:ext cx="5397446" cy="450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263"/>
          </a:p>
        </p:txBody>
      </p:sp>
      <p:sp>
        <p:nvSpPr>
          <p:cNvPr id="2" name="Прямоугольник 1"/>
          <p:cNvSpPr/>
          <p:nvPr/>
        </p:nvSpPr>
        <p:spPr>
          <a:xfrm>
            <a:off x="5348288" y="6536475"/>
            <a:ext cx="5343525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/>
              <a:t>Промышленный светодиодный светильник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908314" y="2330472"/>
            <a:ext cx="295275" cy="266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905477" y="2706944"/>
            <a:ext cx="295275" cy="266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983063" y="4281799"/>
            <a:ext cx="47236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/>
              <a:t>Рисунок 2</a:t>
            </a:r>
            <a:r>
              <a:rPr lang="ru-RU" sz="1100" b="1" dirty="0" smtClean="0"/>
              <a:t>. </a:t>
            </a:r>
            <a:endParaRPr lang="ru-RU" sz="1100" b="1" dirty="0"/>
          </a:p>
          <a:p>
            <a:pPr algn="ctr"/>
            <a:r>
              <a:rPr lang="ru-RU" sz="1100" b="1" dirty="0" smtClean="0"/>
              <a:t>Схема подключения</a:t>
            </a:r>
            <a:endParaRPr lang="ru-RU" sz="1100" b="1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702262"/>
              </p:ext>
            </p:extLst>
          </p:nvPr>
        </p:nvGraphicFramePr>
        <p:xfrm>
          <a:off x="482285" y="6496424"/>
          <a:ext cx="4686250" cy="7595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64491"/>
                <a:gridCol w="3521759"/>
              </a:tblGrid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Дата выпуска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1020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Серийной</a:t>
                      </a:r>
                      <a:r>
                        <a:rPr lang="ru-RU" sz="1000" b="1" baseline="0" dirty="0" smtClean="0"/>
                        <a:t> номер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ОТК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</a:tbl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5905478" y="1955986"/>
            <a:ext cx="295275" cy="266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900689" y="3434818"/>
            <a:ext cx="295275" cy="266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905476" y="3808136"/>
            <a:ext cx="295275" cy="266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900690" y="3078418"/>
            <a:ext cx="295275" cy="266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-501685" y="4290041"/>
            <a:ext cx="472361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/>
              <a:t>Рисунок </a:t>
            </a:r>
            <a:r>
              <a:rPr lang="ru-RU" sz="1100" b="1" dirty="0" smtClean="0"/>
              <a:t>1. </a:t>
            </a:r>
            <a:endParaRPr lang="ru-RU" sz="1100" b="1" dirty="0"/>
          </a:p>
          <a:p>
            <a:pPr algn="ctr"/>
            <a:r>
              <a:rPr lang="ru-RU" sz="1100" b="1" dirty="0"/>
              <a:t>Габаритные размеры </a:t>
            </a:r>
            <a:r>
              <a:rPr lang="ru-RU" sz="1100" b="1" dirty="0" smtClean="0"/>
              <a:t>светильников</a:t>
            </a:r>
            <a:br>
              <a:rPr lang="ru-RU" sz="1100" b="1" dirty="0" smtClean="0"/>
            </a:br>
            <a:r>
              <a:rPr lang="ru-RU" sz="1100" b="1" dirty="0" smtClean="0"/>
              <a:t> </a:t>
            </a:r>
            <a:r>
              <a:rPr lang="ru-RU" sz="1100" b="1" dirty="0"/>
              <a:t>«Люмьер ДСП-100.1», «Люмьер </a:t>
            </a:r>
            <a:r>
              <a:rPr lang="ru-RU" sz="1100" b="1" dirty="0" smtClean="0"/>
              <a:t>ДСП-130.1»</a:t>
            </a:r>
            <a:endParaRPr lang="ru-RU" sz="1100" b="1" dirty="0"/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68" y="3100178"/>
            <a:ext cx="2998712" cy="1091049"/>
          </a:xfrm>
          <a:prstGeom prst="rect">
            <a:avLst/>
          </a:prstGeom>
        </p:spPr>
      </p:pic>
      <p:sp>
        <p:nvSpPr>
          <p:cNvPr id="26" name="Rectangle 3"/>
          <p:cNvSpPr>
            <a:spLocks noChangeArrowheads="1"/>
          </p:cNvSpPr>
          <p:nvPr/>
        </p:nvSpPr>
        <p:spPr bwMode="auto">
          <a:xfrm rot="10800000" flipV="1">
            <a:off x="6955435" y="391909"/>
            <a:ext cx="3616457" cy="71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000" b="1" dirty="0">
                <a:ea typeface="Times New Roman" panose="02020603050405020304" pitchFamily="18" charset="0"/>
              </a:rPr>
              <a:t>Общество с ограниченной ответственностью </a:t>
            </a:r>
            <a:endParaRPr lang="ru-RU" altLang="ru-RU" sz="1000" b="1" dirty="0" smtClean="0">
              <a:ea typeface="Times New Roman" panose="02020603050405020304" pitchFamily="18" charset="0"/>
            </a:endParaRPr>
          </a:p>
          <a:p>
            <a:r>
              <a:rPr lang="ru-RU" altLang="ru-RU" sz="1000" b="1" dirty="0" smtClean="0">
                <a:ea typeface="Times New Roman" panose="02020603050405020304" pitchFamily="18" charset="0"/>
              </a:rPr>
              <a:t>«</a:t>
            </a:r>
            <a:r>
              <a:rPr lang="ru-RU" altLang="ru-RU" sz="1000" b="1" dirty="0">
                <a:ea typeface="Times New Roman" panose="02020603050405020304" pitchFamily="18" charset="0"/>
              </a:rPr>
              <a:t>АС-Терра»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192289, г. Санкт-Петербург, ул. Софийская, д.66, лит. А.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тел./факс: +7 (812) </a:t>
            </a:r>
            <a:r>
              <a:rPr lang="ru-RU" altLang="ru-RU" sz="1000" dirty="0" smtClean="0">
                <a:ea typeface="Times New Roman" panose="02020603050405020304" pitchFamily="18" charset="0"/>
              </a:rPr>
              <a:t>406-8-777</a:t>
            </a:r>
            <a:endParaRPr lang="ru-RU" altLang="ru-RU" sz="1000" dirty="0"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579" y="583305"/>
            <a:ext cx="1433039" cy="38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0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929" y="161658"/>
            <a:ext cx="5136346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66700"/>
            <a:r>
              <a:rPr lang="ru-RU" sz="1400" b="1" dirty="0" smtClean="0"/>
              <a:t>1.	Основные </a:t>
            </a:r>
            <a:r>
              <a:rPr lang="ru-RU" sz="1400" b="1" dirty="0"/>
              <a:t>сведения об изделии и технические </a:t>
            </a:r>
            <a:r>
              <a:rPr lang="ru-RU" sz="1400" b="1" dirty="0" smtClean="0"/>
              <a:t>данные</a:t>
            </a:r>
          </a:p>
          <a:p>
            <a:pPr marL="266700" indent="-266700" algn="just" defTabSz="266700"/>
            <a:r>
              <a:rPr lang="ru-RU" sz="900" dirty="0" smtClean="0"/>
              <a:t>1.1.</a:t>
            </a:r>
            <a:r>
              <a:rPr lang="en-US" sz="900" dirty="0" smtClean="0"/>
              <a:t>	</a:t>
            </a:r>
            <a:r>
              <a:rPr lang="ru-RU" sz="900" dirty="0" smtClean="0"/>
              <a:t>Светодиодные светильники серии «</a:t>
            </a:r>
            <a:r>
              <a:rPr lang="ru-RU" sz="900" b="1" dirty="0"/>
              <a:t>Люмьер ДСП</a:t>
            </a:r>
            <a:r>
              <a:rPr lang="ru-RU" sz="900" dirty="0" smtClean="0"/>
              <a:t>» предназначены для общего освещения производственных помещений, цехов, складов и других промышленных площадок. Так же может быть использован для освещения открытых территорий с установкой под навесом</a:t>
            </a:r>
            <a:endParaRPr lang="en-US" sz="900" dirty="0" smtClean="0"/>
          </a:p>
          <a:p>
            <a:pPr marL="266700" indent="-266700" algn="just" defTabSz="266700"/>
            <a:r>
              <a:rPr lang="ru-RU" sz="900" dirty="0" smtClean="0"/>
              <a:t>1.2.</a:t>
            </a:r>
            <a:r>
              <a:rPr lang="en-US" sz="900" dirty="0" smtClean="0"/>
              <a:t>	</a:t>
            </a:r>
            <a:r>
              <a:rPr lang="ru-RU" sz="900" dirty="0" smtClean="0"/>
              <a:t>Вид климатического исполнения  УХЛ 2 по ГОСТ 15150  температура окружающей среды  должна составлять от -60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С до +40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С и относительной влажности не более 75% при температуре 15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С. </a:t>
            </a:r>
          </a:p>
          <a:p>
            <a:pPr marL="266700" indent="-266700" algn="just" defTabSz="266700"/>
            <a:r>
              <a:rPr lang="ru-RU" sz="900" dirty="0" smtClean="0"/>
              <a:t>1.3.</a:t>
            </a:r>
            <a:r>
              <a:rPr lang="en-US" sz="900" dirty="0" smtClean="0"/>
              <a:t>	</a:t>
            </a:r>
            <a:r>
              <a:rPr lang="ru-RU" sz="900" dirty="0" smtClean="0"/>
              <a:t>Согласно ГОСТ 14254 по защищенности от проникновения пыли и влаги светильник соответствует стандарту </a:t>
            </a:r>
            <a:r>
              <a:rPr lang="en-US" sz="900" dirty="0" smtClean="0"/>
              <a:t>IP</a:t>
            </a:r>
            <a:r>
              <a:rPr lang="ru-RU" sz="900" dirty="0" smtClean="0"/>
              <a:t>-65.</a:t>
            </a:r>
          </a:p>
          <a:p>
            <a:pPr marL="266700" indent="-266700" algn="just" defTabSz="266700"/>
            <a:r>
              <a:rPr lang="ru-RU" sz="900" dirty="0" smtClean="0"/>
              <a:t>1.4.</a:t>
            </a:r>
            <a:r>
              <a:rPr lang="en-US" sz="900" dirty="0" smtClean="0"/>
              <a:t>	</a:t>
            </a:r>
            <a:r>
              <a:rPr lang="ru-RU" sz="900" dirty="0" smtClean="0"/>
              <a:t>В соответствии с ГОСТ 12.2.007.0. по общим требованиям безопасности и защиты человека от поражения электрическим током светильник соответствует 1 классу защиты.</a:t>
            </a:r>
          </a:p>
          <a:p>
            <a:pPr marL="266700" indent="-266700" algn="just" defTabSz="266700"/>
            <a:r>
              <a:rPr lang="ru-RU" sz="900" dirty="0" smtClean="0"/>
              <a:t>1.5.</a:t>
            </a:r>
            <a:r>
              <a:rPr lang="en-US" sz="900" dirty="0" smtClean="0"/>
              <a:t>	</a:t>
            </a:r>
            <a:r>
              <a:rPr lang="ru-RU" sz="900" dirty="0" smtClean="0"/>
              <a:t>В соответствии с требованиями ГОСТ 12.1.044 по пожаробезопасности веществ и материалов светильник не должен воспламеняться, воспламенять окружающие материалы.</a:t>
            </a:r>
          </a:p>
          <a:p>
            <a:pPr marL="266700" indent="-266700" algn="just" defTabSz="266700"/>
            <a:r>
              <a:rPr lang="ru-RU" sz="900" dirty="0" smtClean="0"/>
              <a:t>1.6.</a:t>
            </a:r>
            <a:r>
              <a:rPr lang="en-US" sz="900" dirty="0" smtClean="0"/>
              <a:t>	</a:t>
            </a:r>
            <a:r>
              <a:rPr lang="ru-RU" sz="900" dirty="0" smtClean="0"/>
              <a:t>В соответствии с условиями размещения по допускаемым механическим воздействиям светильник относится к группе исполнения М1 в соответствии с ГОСТ 17516.1.</a:t>
            </a:r>
          </a:p>
          <a:p>
            <a:pPr marL="266700" indent="-266700" algn="just" defTabSz="266700"/>
            <a:r>
              <a:rPr lang="ru-RU" sz="900" dirty="0" smtClean="0"/>
              <a:t>1.7.</a:t>
            </a:r>
            <a:r>
              <a:rPr lang="en-US" sz="900" dirty="0" smtClean="0"/>
              <a:t>	</a:t>
            </a:r>
            <a:r>
              <a:rPr lang="ru-RU" sz="900" dirty="0" smtClean="0"/>
              <a:t>Основные технические характеристики светильника представлены в таблице 1. Реальные показатели могут отличаться от заявленных на </a:t>
            </a:r>
            <a:r>
              <a:rPr lang="ru-RU" sz="900" u="sng" dirty="0" smtClean="0"/>
              <a:t>+</a:t>
            </a:r>
            <a:r>
              <a:rPr lang="ru-RU" sz="900" dirty="0" smtClean="0"/>
              <a:t>5%. Так же производитель оставляет за собой право на внесение незначительных изменений в конструкцию светильника, исключительно для улучшения качества и характеристик, без предварительного уведомления.</a:t>
            </a:r>
            <a:endParaRPr lang="ru-RU" sz="9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454736" y="161658"/>
            <a:ext cx="506086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Таблица </a:t>
            </a:r>
            <a:r>
              <a:rPr lang="ru-RU" sz="1400" b="1" dirty="0" smtClean="0"/>
              <a:t>1. </a:t>
            </a:r>
            <a:endParaRPr lang="ru-RU" sz="1400" b="1" dirty="0"/>
          </a:p>
          <a:p>
            <a:r>
              <a:rPr lang="ru-RU" sz="1000" b="1" dirty="0"/>
              <a:t>Основные технические данные  </a:t>
            </a:r>
            <a:r>
              <a:rPr lang="ru-RU" sz="1000" b="1" dirty="0" smtClean="0"/>
              <a:t>светильников</a:t>
            </a:r>
            <a:r>
              <a:rPr lang="ru-RU" sz="1200" b="1" dirty="0" smtClean="0"/>
              <a:t> </a:t>
            </a:r>
            <a:r>
              <a:rPr lang="ru-RU" sz="1200" b="1" dirty="0"/>
              <a:t>«Люмьер ДСП-100.1</a:t>
            </a:r>
            <a:r>
              <a:rPr lang="ru-RU" sz="1200" b="1" dirty="0" smtClean="0"/>
              <a:t>»,</a:t>
            </a:r>
            <a:br>
              <a:rPr lang="ru-RU" sz="1200" b="1" dirty="0" smtClean="0"/>
            </a:br>
            <a:r>
              <a:rPr lang="ru-RU" sz="1200" b="1" dirty="0" smtClean="0"/>
              <a:t> «Люмьер </a:t>
            </a:r>
            <a:r>
              <a:rPr lang="ru-RU" sz="1200" b="1" dirty="0" smtClean="0"/>
              <a:t>ДСП-130.1</a:t>
            </a:r>
            <a:r>
              <a:rPr lang="ru-RU" sz="1200" b="1" dirty="0" smtClean="0"/>
              <a:t>»</a:t>
            </a:r>
            <a:endParaRPr lang="ru-RU" sz="1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2929" y="2817329"/>
            <a:ext cx="6211624" cy="1099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ru-RU" sz="1400" b="1" dirty="0" smtClean="0"/>
              <a:t>2.	Комплектность</a:t>
            </a:r>
          </a:p>
          <a:p>
            <a:pPr defTabSz="266700"/>
            <a:r>
              <a:rPr lang="ru-RU" sz="900" dirty="0"/>
              <a:t>2.1.</a:t>
            </a:r>
            <a:r>
              <a:rPr lang="en-US" sz="900" dirty="0"/>
              <a:t>	</a:t>
            </a:r>
            <a:r>
              <a:rPr lang="ru-RU" sz="900" dirty="0"/>
              <a:t>Комплект поставки светильника составляет: </a:t>
            </a:r>
          </a:p>
          <a:p>
            <a:pPr defTabSz="266700"/>
            <a:r>
              <a:rPr lang="en-US" sz="900" dirty="0"/>
              <a:t>	</a:t>
            </a:r>
            <a:r>
              <a:rPr lang="ru-RU" sz="900" dirty="0"/>
              <a:t>Светильник – 1 шт. </a:t>
            </a:r>
          </a:p>
          <a:p>
            <a:pPr defTabSz="266700"/>
            <a:r>
              <a:rPr lang="en-US" sz="900" dirty="0"/>
              <a:t>	</a:t>
            </a:r>
            <a:r>
              <a:rPr lang="en-US" sz="900" dirty="0" err="1"/>
              <a:t>Паспорт</a:t>
            </a:r>
            <a:r>
              <a:rPr lang="ru-RU" sz="900" dirty="0"/>
              <a:t> на изделие</a:t>
            </a:r>
            <a:r>
              <a:rPr lang="en-US" sz="900" dirty="0"/>
              <a:t> – 1 </a:t>
            </a:r>
            <a:r>
              <a:rPr lang="en-US" sz="900" dirty="0" err="1"/>
              <a:t>экз</a:t>
            </a:r>
            <a:r>
              <a:rPr lang="en-US" sz="900" dirty="0"/>
              <a:t>. </a:t>
            </a:r>
            <a:endParaRPr lang="ru-RU" sz="900" dirty="0"/>
          </a:p>
          <a:p>
            <a:pPr defTabSz="266700"/>
            <a:r>
              <a:rPr lang="en-US" sz="900" dirty="0"/>
              <a:t>	</a:t>
            </a:r>
            <a:r>
              <a:rPr lang="en-US" sz="900" dirty="0" err="1"/>
              <a:t>Упаковка</a:t>
            </a:r>
            <a:r>
              <a:rPr lang="en-US" sz="900" dirty="0"/>
              <a:t> – 1 </a:t>
            </a:r>
            <a:r>
              <a:rPr lang="en-US" sz="900" dirty="0" err="1"/>
              <a:t>шт</a:t>
            </a:r>
            <a:r>
              <a:rPr lang="en-US" sz="900" dirty="0"/>
              <a:t>. </a:t>
            </a:r>
            <a:endParaRPr lang="ru-RU" sz="900" dirty="0"/>
          </a:p>
          <a:p>
            <a:endParaRPr lang="ru-RU" sz="1543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22929" y="3583439"/>
            <a:ext cx="5136346" cy="303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400" b="1" dirty="0"/>
              <a:t>3.	Ресурсы срок службы</a:t>
            </a:r>
            <a:r>
              <a:rPr lang="en-US" sz="1400" b="1" dirty="0"/>
              <a:t> </a:t>
            </a:r>
            <a:r>
              <a:rPr lang="ru-RU" sz="1400" b="1" dirty="0"/>
              <a:t>и гарантии изготовителя</a:t>
            </a:r>
            <a:endParaRPr lang="ru-RU" sz="1100" b="1" dirty="0"/>
          </a:p>
          <a:p>
            <a:pPr marL="266700" indent="-266700" algn="just">
              <a:tabLst>
                <a:tab pos="266700" algn="l"/>
              </a:tabLst>
            </a:pPr>
            <a:r>
              <a:rPr lang="ru-RU" sz="900" dirty="0"/>
              <a:t>3.1.</a:t>
            </a:r>
            <a:r>
              <a:rPr lang="en-US" sz="900" dirty="0"/>
              <a:t>	</a:t>
            </a:r>
            <a:r>
              <a:rPr lang="ru-RU" sz="900" dirty="0"/>
              <a:t> Срок службы светодиодов составляет более 100 000 часов. Указанные ресурсы, срок службы и хранения действительны при соблюдении потребителем требований действующей эксплуатационной документации.</a:t>
            </a:r>
          </a:p>
          <a:p>
            <a:pPr marL="266700" indent="-266700" algn="just" defTabSz="266700">
              <a:tabLst>
                <a:tab pos="266700" algn="l"/>
              </a:tabLst>
            </a:pPr>
            <a:r>
              <a:rPr lang="ru-RU" sz="900" dirty="0"/>
              <a:t>3.2.</a:t>
            </a:r>
            <a:r>
              <a:rPr lang="en-US" sz="900" dirty="0"/>
              <a:t>	</a:t>
            </a:r>
            <a:r>
              <a:rPr lang="ru-RU" sz="900" dirty="0"/>
              <a:t>Гарантии изготовителя. </a:t>
            </a:r>
          </a:p>
          <a:p>
            <a:pPr marL="447675" indent="-180975" algn="just" defTabSz="266700">
              <a:tabLst>
                <a:tab pos="447675" algn="l"/>
              </a:tabLst>
            </a:pPr>
            <a:r>
              <a:rPr lang="en-US" sz="900" dirty="0"/>
              <a:t>a</a:t>
            </a:r>
            <a:r>
              <a:rPr lang="ru-RU" sz="900" dirty="0"/>
              <a:t>.</a:t>
            </a:r>
            <a:r>
              <a:rPr lang="en-US" sz="900" dirty="0"/>
              <a:t>	</a:t>
            </a:r>
            <a:r>
              <a:rPr lang="ru-RU" sz="900" dirty="0"/>
              <a:t>Изготовитель гарантирует соответствие светильника требованиям технических условий ТУ 3461−003−65995620−2015 при соблюдении условий эксплуатации, транспортирования, хранения и монтажа. </a:t>
            </a:r>
          </a:p>
          <a:p>
            <a:pPr marL="266700" indent="-266700" algn="just" defTabSz="223838">
              <a:tabLst>
                <a:tab pos="266700" algn="l"/>
              </a:tabLst>
            </a:pPr>
            <a:r>
              <a:rPr lang="en-US" sz="900" dirty="0"/>
              <a:t>	b</a:t>
            </a:r>
            <a:r>
              <a:rPr lang="ru-RU" sz="900" dirty="0"/>
              <a:t>.</a:t>
            </a:r>
            <a:r>
              <a:rPr lang="en-US" sz="900" dirty="0"/>
              <a:t>	</a:t>
            </a:r>
            <a:r>
              <a:rPr lang="ru-RU" sz="900" dirty="0"/>
              <a:t>Гарантийный срок эксплуатации светильника составляет 60 месяцев. </a:t>
            </a:r>
          </a:p>
          <a:p>
            <a:pPr marL="447675" lvl="1" indent="-180975" algn="just" defTabSz="266700">
              <a:tabLst>
                <a:tab pos="266700" algn="l"/>
              </a:tabLst>
            </a:pPr>
            <a:r>
              <a:rPr lang="en-US" sz="900" dirty="0"/>
              <a:t>c</a:t>
            </a:r>
            <a:r>
              <a:rPr lang="ru-RU" sz="900" dirty="0"/>
              <a:t>. </a:t>
            </a:r>
            <a:r>
              <a:rPr lang="en-US" sz="900" dirty="0"/>
              <a:t>	</a:t>
            </a:r>
            <a:r>
              <a:rPr lang="ru-RU" sz="900" dirty="0"/>
              <a:t>При выявлении неисправностей в течение гарантийного срока производитель обязуется осуществить ремонт или замену изделия на аналогичное бесплатно. Гарантийные  обязательства выполняются только при условии соблюдения правил установки и эксплуатации изделия. Гарантийные обязательства не выполняются производителем при:</a:t>
            </a:r>
          </a:p>
          <a:p>
            <a:pPr marL="628650" lvl="2" indent="-180975" algn="just">
              <a:buFont typeface="Calibri" panose="020F0502020204030204" pitchFamily="34" charset="0"/>
              <a:buChar char="‒"/>
            </a:pPr>
            <a:r>
              <a:rPr lang="ru-RU" sz="900" dirty="0"/>
              <a:t>наличии механических, термических повреждений оборудования или его частей; </a:t>
            </a:r>
          </a:p>
          <a:p>
            <a:pPr marL="628650" lvl="1" indent="-177800" algn="just">
              <a:buFont typeface="Calibri" panose="020F0502020204030204" pitchFamily="34" charset="0"/>
              <a:buChar char="‒"/>
              <a:tabLst>
                <a:tab pos="450850" algn="l"/>
                <a:tab pos="628650" algn="l"/>
              </a:tabLst>
            </a:pPr>
            <a:r>
              <a:rPr lang="ru-RU" sz="900" dirty="0"/>
              <a:t>наличии  следов самостоятельного ремонта изделия</a:t>
            </a:r>
            <a:r>
              <a:rPr lang="en-US" sz="900" dirty="0"/>
              <a:t>;</a:t>
            </a:r>
            <a:endParaRPr lang="ru-RU" sz="900" dirty="0"/>
          </a:p>
          <a:p>
            <a:pPr marL="628650" lvl="2" indent="-180975" algn="just">
              <a:buFont typeface="Calibri" panose="020F0502020204030204" pitchFamily="34" charset="0"/>
              <a:buChar char="‒"/>
            </a:pPr>
            <a:r>
              <a:rPr lang="ru-RU" sz="900" dirty="0" smtClean="0"/>
              <a:t>поломках</a:t>
            </a:r>
            <a:r>
              <a:rPr lang="ru-RU" sz="900" dirty="0"/>
              <a:t>, вызванных неправильным подключением светильника; перенапряжением в электросети </a:t>
            </a:r>
            <a:r>
              <a:rPr lang="ru-RU" sz="900"/>
              <a:t>более </a:t>
            </a:r>
            <a:r>
              <a:rPr lang="ru-RU" sz="900" smtClean="0"/>
              <a:t>,чем </a:t>
            </a:r>
            <a:r>
              <a:rPr lang="ru-RU" sz="900" dirty="0"/>
              <a:t>указано в Таблице 1; стихийными бедствиями. </a:t>
            </a:r>
          </a:p>
          <a:p>
            <a:pPr marL="447675" lvl="1" indent="-180975" algn="just"/>
            <a:r>
              <a:rPr lang="en-US" sz="900" dirty="0"/>
              <a:t>	</a:t>
            </a:r>
            <a:r>
              <a:rPr lang="ru-RU" sz="900" dirty="0"/>
              <a:t>При обнаружении вышеописанных нарушений ремонт производится на платной  основе по действующим на момент обращения к производителю расценкам. </a:t>
            </a:r>
            <a:endParaRPr lang="ru-RU" sz="1543" dirty="0"/>
          </a:p>
          <a:p>
            <a:endParaRPr lang="ru-RU" sz="1543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986653"/>
              </p:ext>
            </p:extLst>
          </p:nvPr>
        </p:nvGraphicFramePr>
        <p:xfrm>
          <a:off x="5591167" y="803337"/>
          <a:ext cx="4788001" cy="6445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5127"/>
                <a:gridCol w="1121437"/>
                <a:gridCol w="1121437"/>
              </a:tblGrid>
              <a:tr h="258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Наименование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/>
                        <a:t>Люмьер ДСП-100.1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/>
                        <a:t>Люмьер ДСП-130.1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Световой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поток светильника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12 500 лм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16 000 лм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81113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Общий световой поток </a:t>
                      </a:r>
                      <a:b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светодиодного модуля</a:t>
                      </a:r>
                      <a:r>
                        <a:rPr lang="en-US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16 0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00 лм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20 800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лм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Номинальная мощность светильника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Вт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Вт</a:t>
                      </a: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Эффективность светильника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125 лм/Вт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123 лм/Вт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81113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КТЦ (коррелированная цветовая </a:t>
                      </a: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температура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5000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 КСС (кривая сила света)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Г(60°/90°), Д(120°)</a:t>
                      </a: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Пульсация светового потока менее </a:t>
                      </a: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&lt;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(общий индекс </a:t>
                      </a: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цветопередачи) </a:t>
                      </a: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Производитель светодиодов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Seoul Semiconductor</a:t>
                      </a: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службы светодиодов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100 000 часов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Напряжение сети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135-260 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Частота сети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45-65 Гц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Коэффициент мощности </a:t>
                      </a: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≥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0,97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81113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 защиты от поражения </a:t>
                      </a:r>
                      <a:b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электрическим током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 климатического исполнения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УХЛ 2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Температура эксплуатации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от -60 до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+40 °С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Степень защиты от воздействия окружающей среды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IP 65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службы светильника</a:t>
                      </a: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100 000 часов</a:t>
                      </a: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Гарантия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 лет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Форм-фактор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High bay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81113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Оптика</a:t>
                      </a: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Линза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(боросиликатное стекло)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Материал корпуса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Алюминиевый сплав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Варианты крепления</a:t>
                      </a: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Подвесной (рым-болт)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Габаритные размеры корпуса, мм </a:t>
                      </a: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40х195х4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65</a:t>
                      </a: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Габаритные размеры упаковки, мм </a:t>
                      </a: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160x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210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70</a:t>
                      </a: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Масса, не более </a:t>
                      </a: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8,5 кг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Масса с упаковкой , не более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9  кг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22929" y="6239408"/>
            <a:ext cx="5136346" cy="116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ru-RU" sz="1543" b="1" dirty="0" smtClean="0"/>
              <a:t>4.	Транспортирование и хранение </a:t>
            </a:r>
          </a:p>
          <a:p>
            <a:pPr algn="just" defTabSz="266700"/>
            <a:r>
              <a:rPr lang="ru-RU" sz="900" dirty="0"/>
              <a:t>4.1.</a:t>
            </a:r>
            <a:r>
              <a:rPr lang="en-US" sz="900" b="1" dirty="0"/>
              <a:t>	</a:t>
            </a:r>
            <a:r>
              <a:rPr lang="ru-RU" sz="900" dirty="0"/>
              <a:t>Транспортирование светильника может производиться автомобильным, </a:t>
            </a:r>
            <a:r>
              <a:rPr lang="en-US" sz="900" dirty="0"/>
              <a:t>	</a:t>
            </a:r>
            <a:r>
              <a:rPr lang="ru-RU" sz="900" dirty="0"/>
              <a:t>железнодорожным, воздушным и водным транспортом.</a:t>
            </a:r>
          </a:p>
          <a:p>
            <a:pPr marL="266700" indent="-266700" algn="just" defTabSz="266700"/>
            <a:r>
              <a:rPr lang="ru-RU" sz="900" dirty="0"/>
              <a:t>4.2.</a:t>
            </a:r>
            <a:r>
              <a:rPr lang="en-US" sz="900" dirty="0"/>
              <a:t>	</a:t>
            </a:r>
            <a:r>
              <a:rPr lang="ru-RU" sz="900" dirty="0"/>
              <a:t>Упакованные светильники следует хранить под навесами или в помещениях, где колебания температуры и влажности воздуха несущественно отличаются от  колебаний на открытом воздухе. Необходимо исключить присутствие в воздухе кислотных и щелочных примесей, вредно влияющих на светильники</a:t>
            </a:r>
            <a:r>
              <a:rPr lang="ru-RU" sz="900" dirty="0" smtClean="0"/>
              <a:t>.</a:t>
            </a:r>
            <a:endParaRPr lang="ru-RU" sz="9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80384" y="7255930"/>
            <a:ext cx="61564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 smtClean="0">
                <a:ea typeface="Times New Roman" panose="02020603050405020304" pitchFamily="18" charset="0"/>
              </a:rPr>
              <a:t>*  - при температуре на кристалле 25°С </a:t>
            </a:r>
            <a:endParaRPr lang="ru-RU" sz="9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81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633</TotalTime>
  <Words>303</Words>
  <Application>Microsoft Office PowerPoint</Application>
  <PresentationFormat>Произвольный</PresentationFormat>
  <Paragraphs>127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Избродин</dc:creator>
  <cp:lastModifiedBy>Izbrodin</cp:lastModifiedBy>
  <cp:revision>109</cp:revision>
  <cp:lastPrinted>2015-07-13T12:29:38Z</cp:lastPrinted>
  <dcterms:created xsi:type="dcterms:W3CDTF">2015-03-31T07:42:46Z</dcterms:created>
  <dcterms:modified xsi:type="dcterms:W3CDTF">2015-11-30T12:44:14Z</dcterms:modified>
</cp:coreProperties>
</file>