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256" r:id="rId2"/>
    <p:sldId id="257" r:id="rId3"/>
  </p:sldIdLst>
  <p:sldSz cx="10691813" cy="7559675"/>
  <p:notesSz cx="9928225" cy="6797675"/>
  <p:defaultTextStyle>
    <a:defPPr>
      <a:defRPr lang="ru-RU"/>
    </a:defPPr>
    <a:lvl1pPr marL="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56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0" userDrawn="1">
          <p15:clr>
            <a:srgbClr val="A4A3A4"/>
          </p15:clr>
        </p15:guide>
        <p15:guide id="2" pos="3109" userDrawn="1">
          <p15:clr>
            <a:srgbClr val="A4A3A4"/>
          </p15:clr>
        </p15:guide>
        <p15:guide id="3" pos="312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03" autoAdjust="0"/>
    <p:restoredTop sz="90844" autoAdjust="0"/>
  </p:normalViewPr>
  <p:slideViewPr>
    <p:cSldViewPr snapToGrid="0">
      <p:cViewPr varScale="1">
        <p:scale>
          <a:sx n="86" d="100"/>
          <a:sy n="86" d="100"/>
        </p:scale>
        <p:origin x="2424" y="72"/>
      </p:cViewPr>
      <p:guideLst>
        <p:guide orient="horz" pos="2356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74" d="100"/>
          <a:sy n="74" d="100"/>
        </p:scale>
        <p:origin x="1656" y="54"/>
      </p:cViewPr>
      <p:guideLst>
        <p:guide orient="horz" pos="2140"/>
        <p:guide pos="3109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5" y="4"/>
            <a:ext cx="4301206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4658" y="4"/>
            <a:ext cx="4301206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A86B00-2461-42C6-AA08-ECEC885416BD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849313"/>
            <a:ext cx="3244850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587" y="3271107"/>
            <a:ext cx="7943052" cy="267645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5" y="6457411"/>
            <a:ext cx="4301206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4658" y="6457411"/>
            <a:ext cx="4301206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50FEE8-AB83-4E47-97AC-961DF3285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511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341688" y="849313"/>
            <a:ext cx="3244850" cy="229393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0FEE8-AB83-4E47-97AC-961DF3285BF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001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0FEE8-AB83-4E47-97AC-961DF3285BF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7040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818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803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879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6472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0086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402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29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57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А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467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180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9715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8A434-308A-4269-B196-5C34A356B47C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89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89744" y="4962531"/>
            <a:ext cx="4796351" cy="1053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69875" algn="l"/>
              </a:tabLst>
            </a:pPr>
            <a:r>
              <a:rPr lang="en-US" sz="1543" b="1" dirty="0" smtClean="0"/>
              <a:t>6</a:t>
            </a:r>
            <a:r>
              <a:rPr lang="ru-RU" sz="1543" b="1" dirty="0" smtClean="0"/>
              <a:t>.	Утилизация</a:t>
            </a:r>
            <a:endParaRPr lang="ru-RU" sz="1543" b="1" dirty="0"/>
          </a:p>
          <a:p>
            <a:pPr marL="266700" indent="-266700" algn="just" defTabSz="266700"/>
            <a:r>
              <a:rPr lang="en-US" sz="900" dirty="0"/>
              <a:t>6</a:t>
            </a:r>
            <a:r>
              <a:rPr lang="ru-RU" sz="900" dirty="0" smtClean="0"/>
              <a:t>.1.</a:t>
            </a:r>
            <a:r>
              <a:rPr lang="en-US" sz="900" b="1" dirty="0" smtClean="0"/>
              <a:t>	</a:t>
            </a:r>
            <a:r>
              <a:rPr lang="ru-RU" sz="900" b="1" dirty="0" smtClean="0"/>
              <a:t> </a:t>
            </a:r>
            <a:r>
              <a:rPr lang="ru-RU" sz="900" dirty="0"/>
              <a:t>По истечении срока службы светильники необходимо разобрать на детали, </a:t>
            </a:r>
            <a:r>
              <a:rPr lang="ru-RU" sz="900" dirty="0" smtClean="0"/>
              <a:t>рассортировать </a:t>
            </a:r>
            <a:r>
              <a:rPr lang="ru-RU" sz="900" dirty="0"/>
              <a:t>по видам материалов и утилизировать как бытовые отходы. </a:t>
            </a:r>
            <a:r>
              <a:rPr lang="ru-RU" sz="900" dirty="0" smtClean="0"/>
              <a:t>с </a:t>
            </a:r>
            <a:r>
              <a:rPr lang="ru-RU" sz="900" dirty="0"/>
              <a:t>истекшим сроком службы относятся к </a:t>
            </a:r>
            <a:r>
              <a:rPr lang="en-US" sz="900" dirty="0"/>
              <a:t>V</a:t>
            </a:r>
            <a:r>
              <a:rPr lang="ru-RU" sz="900" dirty="0"/>
              <a:t> классу опасности </a:t>
            </a:r>
            <a:r>
              <a:rPr lang="ru-RU" sz="900" dirty="0" smtClean="0"/>
              <a:t>отходов  </a:t>
            </a:r>
            <a:r>
              <a:rPr lang="ru-RU" sz="900" dirty="0"/>
              <a:t>(практически неопасные отходы) в соответствии с Приказом Министерства </a:t>
            </a:r>
            <a:r>
              <a:rPr lang="ru-RU" sz="900" dirty="0" smtClean="0"/>
              <a:t>природных </a:t>
            </a:r>
            <a:r>
              <a:rPr lang="ru-RU" sz="900" dirty="0"/>
              <a:t>ресурсов РФ от 15.06.2001 года № 511. </a:t>
            </a:r>
            <a:endParaRPr lang="ru-RU" sz="9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04231" y="5866272"/>
            <a:ext cx="4781864" cy="60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69875"/>
            <a:r>
              <a:rPr lang="ru-RU" sz="1543" b="1" dirty="0" smtClean="0"/>
              <a:t>7.	Свидетельство </a:t>
            </a:r>
            <a:r>
              <a:rPr lang="ru-RU" sz="1543" b="1" dirty="0"/>
              <a:t>о приемке и упаковке</a:t>
            </a:r>
          </a:p>
          <a:p>
            <a:pPr defTabSz="266700"/>
            <a:r>
              <a:rPr lang="ru-RU" sz="900" dirty="0" smtClean="0"/>
              <a:t>7.1. </a:t>
            </a:r>
            <a:r>
              <a:rPr lang="en-US" sz="900" dirty="0" smtClean="0"/>
              <a:t>	</a:t>
            </a:r>
            <a:r>
              <a:rPr lang="ru-RU" sz="900" dirty="0" smtClean="0"/>
              <a:t>Светильник «Люмьер ДО-3</a:t>
            </a:r>
            <a:r>
              <a:rPr lang="en-US" sz="900" dirty="0" smtClean="0"/>
              <a:t>1</a:t>
            </a:r>
            <a:r>
              <a:rPr lang="ru-RU" sz="900" dirty="0" smtClean="0"/>
              <a:t>0.2», изготовлен  </a:t>
            </a:r>
            <a:r>
              <a:rPr lang="ru-RU" sz="900" dirty="0"/>
              <a:t>с соответствии </a:t>
            </a:r>
            <a:r>
              <a:rPr lang="ru-RU" sz="900" dirty="0" smtClean="0"/>
              <a:t>	с  </a:t>
            </a:r>
            <a:r>
              <a:rPr lang="ru-RU" sz="900" dirty="0"/>
              <a:t>требованиями </a:t>
            </a:r>
            <a:r>
              <a:rPr lang="ru-RU" sz="900" dirty="0" smtClean="0"/>
              <a:t>ТУ 	3461</a:t>
            </a:r>
            <a:r>
              <a:rPr lang="ru-RU" sz="900" dirty="0"/>
              <a:t>−</a:t>
            </a:r>
            <a:r>
              <a:rPr lang="ru-RU" sz="900" dirty="0" smtClean="0"/>
              <a:t>019−</a:t>
            </a:r>
            <a:r>
              <a:rPr lang="ru-RU" sz="900" dirty="0"/>
              <a:t>65995620−2015 и признан годным к эксплуатации.</a:t>
            </a:r>
            <a:endParaRPr lang="ru-RU" sz="900" b="1" dirty="0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 flipV="1">
            <a:off x="-1373805" y="873329"/>
            <a:ext cx="5397446" cy="450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796" tIns="50398" rIns="100796" bIns="50398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2263"/>
          </a:p>
        </p:txBody>
      </p:sp>
      <p:sp>
        <p:nvSpPr>
          <p:cNvPr id="3" name="Прямоугольник 2"/>
          <p:cNvSpPr/>
          <p:nvPr/>
        </p:nvSpPr>
        <p:spPr>
          <a:xfrm>
            <a:off x="5566400" y="6315358"/>
            <a:ext cx="49417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Светодиодный прожектор</a:t>
            </a:r>
            <a:endParaRPr lang="ru-RU" sz="2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9803" y="3222434"/>
            <a:ext cx="1145380" cy="789737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3118202" y="4446828"/>
            <a:ext cx="206789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dirty="0"/>
              <a:t>Рисунок </a:t>
            </a:r>
            <a:r>
              <a:rPr lang="ru-RU" sz="1100" b="1" dirty="0" smtClean="0"/>
              <a:t>2. </a:t>
            </a:r>
            <a:endParaRPr lang="ru-RU" sz="1100" b="1" dirty="0"/>
          </a:p>
          <a:p>
            <a:pPr algn="ctr"/>
            <a:r>
              <a:rPr lang="ru-RU" sz="1100" b="1" dirty="0" smtClean="0"/>
              <a:t>Схема подключения</a:t>
            </a:r>
            <a:endParaRPr lang="ru-RU" sz="11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6639269"/>
              </p:ext>
            </p:extLst>
          </p:nvPr>
        </p:nvGraphicFramePr>
        <p:xfrm>
          <a:off x="434211" y="6473041"/>
          <a:ext cx="4751884" cy="75958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80800"/>
                <a:gridCol w="3571084"/>
              </a:tblGrid>
              <a:tr h="211262"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Дата выпуска</a:t>
                      </a:r>
                      <a:endParaRPr lang="ru-RU" sz="1000" b="1" dirty="0"/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21020"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Серийной</a:t>
                      </a:r>
                      <a:r>
                        <a:rPr lang="ru-RU" sz="1000" b="1" baseline="0" dirty="0" smtClean="0"/>
                        <a:t> номер</a:t>
                      </a:r>
                      <a:endParaRPr lang="ru-RU" sz="1000" b="1" dirty="0"/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 </a:t>
                      </a: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1262"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ОТК</a:t>
                      </a:r>
                      <a:endParaRPr lang="ru-RU" sz="1000" b="1" dirty="0"/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</a:tbl>
          </a:graphicData>
        </a:graphic>
      </p:graphicFrame>
      <p:sp>
        <p:nvSpPr>
          <p:cNvPr id="21" name="Прямоугольник 20"/>
          <p:cNvSpPr/>
          <p:nvPr/>
        </p:nvSpPr>
        <p:spPr>
          <a:xfrm>
            <a:off x="581024" y="4362190"/>
            <a:ext cx="2733675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dirty="0"/>
              <a:t>Рисунок </a:t>
            </a:r>
            <a:r>
              <a:rPr lang="ru-RU" sz="1100" b="1" dirty="0" smtClean="0"/>
              <a:t>1. </a:t>
            </a:r>
            <a:endParaRPr lang="ru-RU" sz="1100" b="1" dirty="0"/>
          </a:p>
          <a:p>
            <a:pPr algn="ctr"/>
            <a:r>
              <a:rPr lang="ru-RU" sz="1100" b="1" dirty="0"/>
              <a:t>Габаритные размеры </a:t>
            </a:r>
            <a:r>
              <a:rPr lang="en-US" sz="1100" b="1" dirty="0" smtClean="0"/>
              <a:t/>
            </a:r>
            <a:br>
              <a:rPr lang="en-US" sz="1100" b="1" dirty="0" smtClean="0"/>
            </a:br>
            <a:r>
              <a:rPr lang="ru-RU" sz="1100" b="1" dirty="0" smtClean="0"/>
              <a:t>светильника «Люмьер ДО-3</a:t>
            </a:r>
            <a:r>
              <a:rPr lang="en-US" sz="1100" b="1" dirty="0" smtClean="0"/>
              <a:t>1</a:t>
            </a:r>
            <a:r>
              <a:rPr lang="ru-RU" sz="1100" b="1" dirty="0" smtClean="0"/>
              <a:t>0.2» </a:t>
            </a:r>
            <a:endParaRPr lang="ru-RU" sz="1100" b="1" dirty="0"/>
          </a:p>
        </p:txBody>
      </p:sp>
      <p:sp>
        <p:nvSpPr>
          <p:cNvPr id="23" name="Rectangle 3"/>
          <p:cNvSpPr>
            <a:spLocks noChangeArrowheads="1"/>
          </p:cNvSpPr>
          <p:nvPr/>
        </p:nvSpPr>
        <p:spPr bwMode="auto">
          <a:xfrm rot="10800000" flipV="1">
            <a:off x="6955435" y="391909"/>
            <a:ext cx="3616457" cy="717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796" tIns="50398" rIns="100796" bIns="50398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1000" b="1" dirty="0">
                <a:ea typeface="Times New Roman" panose="02020603050405020304" pitchFamily="18" charset="0"/>
              </a:rPr>
              <a:t>Общество с ограниченной ответственностью </a:t>
            </a:r>
            <a:endParaRPr lang="ru-RU" altLang="ru-RU" sz="1000" b="1" dirty="0" smtClean="0">
              <a:ea typeface="Times New Roman" panose="02020603050405020304" pitchFamily="18" charset="0"/>
            </a:endParaRPr>
          </a:p>
          <a:p>
            <a:r>
              <a:rPr lang="ru-RU" altLang="ru-RU" sz="1000" b="1" dirty="0" smtClean="0">
                <a:ea typeface="Times New Roman" panose="02020603050405020304" pitchFamily="18" charset="0"/>
              </a:rPr>
              <a:t>«</a:t>
            </a:r>
            <a:r>
              <a:rPr lang="ru-RU" altLang="ru-RU" sz="1000" b="1" dirty="0">
                <a:ea typeface="Times New Roman" panose="02020603050405020304" pitchFamily="18" charset="0"/>
              </a:rPr>
              <a:t>АС-Терра»</a:t>
            </a:r>
            <a:endParaRPr lang="ru-RU" altLang="ru-RU" sz="1000" dirty="0"/>
          </a:p>
          <a:p>
            <a:r>
              <a:rPr lang="ru-RU" altLang="ru-RU" sz="1000" dirty="0">
                <a:ea typeface="Times New Roman" panose="02020603050405020304" pitchFamily="18" charset="0"/>
              </a:rPr>
              <a:t>192289, г. Санкт-Петербург, ул. Софийская, д.66, лит. А.</a:t>
            </a:r>
            <a:endParaRPr lang="ru-RU" altLang="ru-RU" sz="1000" dirty="0"/>
          </a:p>
          <a:p>
            <a:r>
              <a:rPr lang="ru-RU" altLang="ru-RU" sz="1000" dirty="0">
                <a:ea typeface="Times New Roman" panose="02020603050405020304" pitchFamily="18" charset="0"/>
              </a:rPr>
              <a:t>тел./факс: +7 (812) </a:t>
            </a:r>
            <a:r>
              <a:rPr lang="ru-RU" altLang="ru-RU" sz="1000" dirty="0" smtClean="0">
                <a:ea typeface="Times New Roman" panose="02020603050405020304" pitchFamily="18" charset="0"/>
              </a:rPr>
              <a:t>406-8-777</a:t>
            </a:r>
            <a:endParaRPr lang="ru-RU" altLang="ru-RU" sz="1000" dirty="0"/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0579" y="583305"/>
            <a:ext cx="1433039" cy="388952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5700499" y="1335976"/>
            <a:ext cx="4732352" cy="16862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100" b="1" dirty="0" smtClean="0"/>
          </a:p>
          <a:p>
            <a:pPr algn="ctr"/>
            <a:r>
              <a:rPr lang="ru-RU" sz="3086" b="1" dirty="0" smtClean="0"/>
              <a:t>Паспорт на изделие</a:t>
            </a:r>
          </a:p>
          <a:p>
            <a:pPr algn="ctr"/>
            <a:r>
              <a:rPr lang="ru-RU" sz="3086" b="1" dirty="0" smtClean="0"/>
              <a:t>«</a:t>
            </a:r>
            <a:r>
              <a:rPr lang="ru-RU" sz="3086" b="1" dirty="0"/>
              <a:t>Люмьер </a:t>
            </a:r>
            <a:r>
              <a:rPr lang="ru-RU" sz="3086" b="1" dirty="0" smtClean="0"/>
              <a:t>ДО-3</a:t>
            </a:r>
            <a:r>
              <a:rPr lang="en-US" sz="3086" b="1" dirty="0" smtClean="0"/>
              <a:t>1</a:t>
            </a:r>
            <a:r>
              <a:rPr lang="ru-RU" sz="3086" b="1" dirty="0" smtClean="0"/>
              <a:t>0.2.55»</a:t>
            </a:r>
            <a:endParaRPr lang="ru-RU" sz="3086" b="1" dirty="0"/>
          </a:p>
          <a:p>
            <a:pPr algn="ctr"/>
            <a:r>
              <a:rPr lang="ru-RU" sz="3086" b="1" dirty="0"/>
              <a:t>«Люмьер </a:t>
            </a:r>
            <a:r>
              <a:rPr lang="ru-RU" sz="3086" b="1" dirty="0" smtClean="0"/>
              <a:t>ДО-3</a:t>
            </a:r>
            <a:r>
              <a:rPr lang="en-US" sz="3086" b="1" dirty="0" smtClean="0"/>
              <a:t>1</a:t>
            </a:r>
            <a:r>
              <a:rPr lang="ru-RU" sz="3086" b="1" dirty="0" smtClean="0"/>
              <a:t>0.2.90»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529418" y="2176007"/>
            <a:ext cx="283795" cy="2569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529417" y="2630595"/>
            <a:ext cx="283795" cy="2569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371792" y="126535"/>
            <a:ext cx="4796351" cy="296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69875"/>
            <a:r>
              <a:rPr lang="ru-RU" sz="1543" b="1" dirty="0" smtClean="0"/>
              <a:t>5.	Правила </a:t>
            </a:r>
            <a:r>
              <a:rPr lang="ru-RU" sz="1543" b="1" dirty="0"/>
              <a:t>установки и техника безопасности</a:t>
            </a:r>
          </a:p>
          <a:p>
            <a:pPr algn="just" defTabSz="266700"/>
            <a:r>
              <a:rPr lang="ru-RU" sz="900" dirty="0" smtClean="0"/>
              <a:t>5.1.</a:t>
            </a:r>
            <a:r>
              <a:rPr lang="ru-RU" sz="900" dirty="0"/>
              <a:t>	</a:t>
            </a:r>
            <a:r>
              <a:rPr lang="ru-RU" sz="900" dirty="0" smtClean="0"/>
              <a:t>При </a:t>
            </a:r>
            <a:r>
              <a:rPr lang="ru-RU" sz="900" dirty="0"/>
              <a:t>установке и монтаже светильника необходимо руководствоваться правилами </a:t>
            </a:r>
            <a:r>
              <a:rPr lang="ru-RU" sz="900" dirty="0" smtClean="0"/>
              <a:t>	устройства </a:t>
            </a:r>
            <a:r>
              <a:rPr lang="ru-RU" sz="900" dirty="0"/>
              <a:t>электроустановок.</a:t>
            </a:r>
          </a:p>
          <a:p>
            <a:pPr algn="just" defTabSz="266700"/>
            <a:r>
              <a:rPr lang="ru-RU" sz="900" dirty="0" smtClean="0"/>
              <a:t>5.2. 	В </a:t>
            </a:r>
            <a:r>
              <a:rPr lang="ru-RU" sz="900" dirty="0"/>
              <a:t>процессе подготовки светильника к эксплуатации следует проверить комплектность </a:t>
            </a:r>
            <a:r>
              <a:rPr lang="en-US" sz="900" dirty="0" smtClean="0"/>
              <a:t>	</a:t>
            </a:r>
            <a:r>
              <a:rPr lang="ru-RU" sz="900" dirty="0" smtClean="0"/>
              <a:t>светильника </a:t>
            </a:r>
            <a:r>
              <a:rPr lang="ru-RU" sz="900" dirty="0"/>
              <a:t>и его внешний вид. Светильник визуально должен быть без повреждений</a:t>
            </a:r>
            <a:r>
              <a:rPr lang="ru-RU" sz="900" dirty="0" smtClean="0"/>
              <a:t>.</a:t>
            </a:r>
            <a:endParaRPr lang="ru-RU" sz="900" dirty="0"/>
          </a:p>
          <a:p>
            <a:pPr algn="just" defTabSz="266700"/>
            <a:r>
              <a:rPr lang="ru-RU" sz="900" dirty="0" smtClean="0"/>
              <a:t>5.3.</a:t>
            </a:r>
            <a:r>
              <a:rPr lang="ru-RU" sz="900" b="1" dirty="0" smtClean="0"/>
              <a:t>	</a:t>
            </a:r>
            <a:r>
              <a:rPr lang="ru-RU" sz="900" dirty="0" smtClean="0"/>
              <a:t>Инструкция по установке: </a:t>
            </a:r>
          </a:p>
          <a:p>
            <a:pPr marL="266700" indent="-266700" algn="just" defTabSz="266700"/>
            <a:r>
              <a:rPr lang="ru-RU" sz="900" dirty="0" smtClean="0"/>
              <a:t>	</a:t>
            </a:r>
            <a:r>
              <a:rPr lang="en-US" sz="900" dirty="0" smtClean="0"/>
              <a:t>a.</a:t>
            </a:r>
            <a:r>
              <a:rPr lang="ru-RU" sz="900" dirty="0" smtClean="0"/>
              <a:t> 	Закрепите </a:t>
            </a:r>
            <a:r>
              <a:rPr lang="ru-RU" sz="900" dirty="0"/>
              <a:t>светильник в зависимости от типа крепежа в необходимом месте.</a:t>
            </a:r>
          </a:p>
          <a:p>
            <a:pPr marL="266700" indent="-266700" algn="just" defTabSz="266700"/>
            <a:r>
              <a:rPr lang="ru-RU" sz="900" dirty="0"/>
              <a:t>	</a:t>
            </a:r>
            <a:r>
              <a:rPr lang="en-US" sz="900" dirty="0"/>
              <a:t>b.	</a:t>
            </a:r>
            <a:r>
              <a:rPr lang="ru-RU" sz="900" dirty="0"/>
              <a:t>Выставьте и зафиксируйте нужное положение светильника при помощи двух </a:t>
            </a:r>
            <a:r>
              <a:rPr lang="en-US" sz="900" dirty="0"/>
              <a:t>	</a:t>
            </a:r>
            <a:r>
              <a:rPr lang="ru-RU" sz="900" smtClean="0"/>
              <a:t>болтов-фиксаторов, </a:t>
            </a:r>
            <a:r>
              <a:rPr lang="ru-RU" sz="900" dirty="0"/>
              <a:t>расположенных по краям поворотной лиры </a:t>
            </a:r>
            <a:r>
              <a:rPr lang="ru-RU" sz="900" dirty="0" smtClean="0"/>
              <a:t>.</a:t>
            </a:r>
            <a:endParaRPr lang="ru-RU" sz="900" dirty="0"/>
          </a:p>
          <a:p>
            <a:pPr marL="541338" indent="-274638" algn="just" defTabSz="266700">
              <a:buAutoNum type="alphaLcPeriod" startAt="3"/>
            </a:pPr>
            <a:r>
              <a:rPr lang="ru-RU" sz="900" dirty="0" smtClean="0"/>
              <a:t>Снимите крышку с распределительной коробки.</a:t>
            </a:r>
          </a:p>
          <a:p>
            <a:pPr marL="541338" indent="-274638" algn="just" defTabSz="266700">
              <a:buAutoNum type="alphaLcPeriod" startAt="3"/>
            </a:pPr>
            <a:r>
              <a:rPr lang="ru-RU" sz="900" dirty="0" smtClean="0"/>
              <a:t>Подключите питающей кабель  </a:t>
            </a:r>
            <a:r>
              <a:rPr lang="ru-RU" sz="900" dirty="0"/>
              <a:t>к </a:t>
            </a:r>
            <a:r>
              <a:rPr lang="ru-RU" sz="900" dirty="0" err="1" smtClean="0"/>
              <a:t>клемнной</a:t>
            </a:r>
            <a:r>
              <a:rPr lang="ru-RU" sz="900" dirty="0" smtClean="0"/>
              <a:t> колодке. </a:t>
            </a:r>
            <a:r>
              <a:rPr lang="ru-RU" sz="900" dirty="0"/>
              <a:t>Соответствие назначения провода и его цвета представлено на схеме в наклейке, которая находится на </a:t>
            </a:r>
            <a:r>
              <a:rPr lang="ru-RU" sz="900" dirty="0" smtClean="0"/>
              <a:t>крышке распределительной коробки. </a:t>
            </a:r>
            <a:r>
              <a:rPr lang="ru-RU" sz="900" b="1" dirty="0" smtClean="0"/>
              <a:t>(подключение </a:t>
            </a:r>
            <a:r>
              <a:rPr lang="ru-RU" sz="900" b="1" dirty="0"/>
              <a:t>производить при выключенном питании, обязательно подключить заземление!)</a:t>
            </a:r>
            <a:r>
              <a:rPr lang="ru-RU" sz="900" dirty="0"/>
              <a:t>. 	</a:t>
            </a:r>
          </a:p>
          <a:p>
            <a:pPr marL="541338" indent="-274638" algn="just" defTabSz="266700">
              <a:buAutoNum type="alphaLcPeriod" startAt="3"/>
            </a:pPr>
            <a:r>
              <a:rPr lang="ru-RU" sz="900" dirty="0"/>
              <a:t>Убедитесь, что все электрические соединения надёжно закреплены! </a:t>
            </a:r>
            <a:r>
              <a:rPr lang="en-US" sz="900" dirty="0"/>
              <a:t>	</a:t>
            </a:r>
            <a:endParaRPr lang="ru-RU" sz="900" dirty="0" smtClean="0"/>
          </a:p>
          <a:p>
            <a:pPr marL="541338" indent="-274638" algn="just" defTabSz="266700">
              <a:buAutoNum type="alphaLcPeriod" startAt="3"/>
            </a:pPr>
            <a:r>
              <a:rPr lang="ru-RU" sz="900" dirty="0" smtClean="0"/>
              <a:t>Закройте крышку распределительной коробки.</a:t>
            </a:r>
            <a:endParaRPr lang="ru-RU" sz="900" dirty="0"/>
          </a:p>
          <a:p>
            <a:pPr marL="541338" indent="-274638" algn="just" defTabSz="266700">
              <a:buAutoNum type="alphaLcPeriod" startAt="3"/>
            </a:pPr>
            <a:r>
              <a:rPr lang="ru-RU" sz="900" dirty="0"/>
              <a:t>Светильник готов к работе </a:t>
            </a:r>
            <a:endParaRPr lang="en-US" sz="900" dirty="0"/>
          </a:p>
          <a:p>
            <a:pPr marL="266700" indent="-266700" algn="just" defTabSz="266700"/>
            <a:r>
              <a:rPr lang="ru-RU" sz="900" dirty="0" smtClean="0"/>
              <a:t>5.</a:t>
            </a:r>
            <a:r>
              <a:rPr lang="en-US" sz="900" dirty="0" smtClean="0"/>
              <a:t>4</a:t>
            </a:r>
            <a:r>
              <a:rPr lang="ru-RU" sz="900" dirty="0" smtClean="0"/>
              <a:t>.</a:t>
            </a:r>
            <a:r>
              <a:rPr lang="en-US" sz="900" dirty="0" smtClean="0"/>
              <a:t>	</a:t>
            </a:r>
            <a:r>
              <a:rPr lang="ru-RU" sz="900" b="1" dirty="0" smtClean="0"/>
              <a:t>Запрещается: использовать светильник без заземления</a:t>
            </a:r>
            <a:r>
              <a:rPr lang="en-US" sz="900" b="1" dirty="0" smtClean="0"/>
              <a:t>; </a:t>
            </a:r>
            <a:r>
              <a:rPr lang="ru-RU" sz="900" b="1" dirty="0" smtClean="0"/>
              <a:t>эксплуатировать светильники с повреждённой изоляцией проводов и мест электрических соединений</a:t>
            </a:r>
            <a:r>
              <a:rPr lang="en-US" sz="900" b="1" dirty="0" smtClean="0"/>
              <a:t>;</a:t>
            </a:r>
            <a:r>
              <a:rPr lang="ru-RU" sz="900" b="1" dirty="0" smtClean="0"/>
              <a:t> проводить техническое обслуживание светильников, находящихся под напряжением</a:t>
            </a:r>
            <a:r>
              <a:rPr lang="en-US" sz="900" b="1" dirty="0" smtClean="0"/>
              <a:t>.</a:t>
            </a:r>
            <a:endParaRPr lang="ru-RU" sz="900" b="1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25" t="22386" r="2332" b="21208"/>
          <a:stretch/>
        </p:blipFill>
        <p:spPr>
          <a:xfrm>
            <a:off x="5796902" y="3385926"/>
            <a:ext cx="4539545" cy="2931621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990" y="3060080"/>
            <a:ext cx="1931041" cy="1259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700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9582" y="15589"/>
            <a:ext cx="502032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69875"/>
            <a:r>
              <a:rPr lang="ru-RU" sz="1400" b="1" dirty="0" smtClean="0"/>
              <a:t>1.	Основные </a:t>
            </a:r>
            <a:r>
              <a:rPr lang="ru-RU" sz="1400" b="1" dirty="0"/>
              <a:t>сведения об изделии и технические </a:t>
            </a:r>
            <a:r>
              <a:rPr lang="ru-RU" sz="1400" b="1" dirty="0" smtClean="0"/>
              <a:t>данные</a:t>
            </a:r>
          </a:p>
          <a:p>
            <a:pPr algn="just" defTabSz="266700"/>
            <a:r>
              <a:rPr lang="ru-RU" sz="900" dirty="0" smtClean="0"/>
              <a:t>1.1.</a:t>
            </a:r>
            <a:r>
              <a:rPr lang="en-US" sz="900" dirty="0" smtClean="0"/>
              <a:t>	</a:t>
            </a:r>
            <a:r>
              <a:rPr lang="ru-RU" sz="900" dirty="0"/>
              <a:t>Светодиодные светильники «Люмьер </a:t>
            </a:r>
            <a:r>
              <a:rPr lang="ru-RU" sz="900" dirty="0" smtClean="0"/>
              <a:t>ДО-3</a:t>
            </a:r>
            <a:r>
              <a:rPr lang="en-US" sz="900" dirty="0" smtClean="0"/>
              <a:t>1</a:t>
            </a:r>
            <a:r>
              <a:rPr lang="ru-RU" sz="900" dirty="0" smtClean="0"/>
              <a:t>0.2» </a:t>
            </a:r>
            <a:r>
              <a:rPr lang="ru-RU" sz="900" dirty="0"/>
              <a:t>предназначены для освещения 	</a:t>
            </a:r>
            <a:r>
              <a:rPr lang="ru-RU" sz="900" dirty="0" smtClean="0"/>
              <a:t>уличных	объектов</a:t>
            </a:r>
            <a:r>
              <a:rPr lang="ru-RU" sz="900" dirty="0"/>
              <a:t>, территорий вблизи зданий, промышленных объектов, 	парковок и т.д. </a:t>
            </a:r>
            <a:endParaRPr lang="ru-RU" sz="900" dirty="0" smtClean="0"/>
          </a:p>
          <a:p>
            <a:pPr algn="just">
              <a:tabLst>
                <a:tab pos="266700" algn="l"/>
              </a:tabLst>
            </a:pPr>
            <a:r>
              <a:rPr lang="ru-RU" sz="900" dirty="0" smtClean="0"/>
              <a:t>1.2.</a:t>
            </a:r>
            <a:r>
              <a:rPr lang="en-US" sz="900" dirty="0"/>
              <a:t>	</a:t>
            </a:r>
            <a:r>
              <a:rPr lang="ru-RU" sz="900" dirty="0" smtClean="0"/>
              <a:t>Вид </a:t>
            </a:r>
            <a:r>
              <a:rPr lang="ru-RU" sz="900" dirty="0"/>
              <a:t>климатического исполнения  </a:t>
            </a:r>
            <a:r>
              <a:rPr lang="ru-RU" sz="900" dirty="0" smtClean="0"/>
              <a:t>УХЛ1 </a:t>
            </a:r>
            <a:r>
              <a:rPr lang="ru-RU" sz="900" dirty="0"/>
              <a:t>по ГОСТ 15150  температура окружающей среды  </a:t>
            </a:r>
            <a:r>
              <a:rPr lang="ru-RU" sz="900" dirty="0" smtClean="0"/>
              <a:t>	должна </a:t>
            </a:r>
            <a:r>
              <a:rPr lang="ru-RU" sz="900" dirty="0"/>
              <a:t>составлять от </a:t>
            </a:r>
            <a:r>
              <a:rPr lang="ru-RU" sz="900" dirty="0" smtClean="0"/>
              <a:t>-60</a:t>
            </a:r>
            <a:r>
              <a:rPr lang="ru-RU" sz="900" baseline="30000" dirty="0" smtClean="0"/>
              <a:t>0</a:t>
            </a:r>
            <a:r>
              <a:rPr lang="ru-RU" sz="900" dirty="0" smtClean="0"/>
              <a:t> </a:t>
            </a:r>
            <a:r>
              <a:rPr lang="ru-RU" sz="900" dirty="0"/>
              <a:t>С до +40</a:t>
            </a:r>
            <a:r>
              <a:rPr lang="ru-RU" sz="900" baseline="30000" dirty="0"/>
              <a:t>0</a:t>
            </a:r>
            <a:r>
              <a:rPr lang="ru-RU" sz="900" dirty="0"/>
              <a:t> С и относительной влажности не более </a:t>
            </a:r>
            <a:r>
              <a:rPr lang="ru-RU" sz="900" dirty="0" smtClean="0"/>
              <a:t>75</a:t>
            </a:r>
            <a:r>
              <a:rPr lang="ru-RU" sz="900" dirty="0"/>
              <a:t>% при </a:t>
            </a:r>
            <a:r>
              <a:rPr lang="ru-RU" sz="900" dirty="0" smtClean="0"/>
              <a:t>	температуре 15</a:t>
            </a:r>
            <a:r>
              <a:rPr lang="ru-RU" sz="900" baseline="30000" dirty="0" smtClean="0"/>
              <a:t>0</a:t>
            </a:r>
            <a:r>
              <a:rPr lang="ru-RU" sz="900" dirty="0" smtClean="0"/>
              <a:t> </a:t>
            </a:r>
            <a:r>
              <a:rPr lang="ru-RU" sz="900" dirty="0"/>
              <a:t>С. </a:t>
            </a:r>
          </a:p>
          <a:p>
            <a:pPr marL="266700" indent="-266700" algn="just" defTabSz="266700"/>
            <a:r>
              <a:rPr lang="ru-RU" sz="900" dirty="0" smtClean="0"/>
              <a:t>1.3.</a:t>
            </a:r>
            <a:r>
              <a:rPr lang="en-US" sz="900" dirty="0"/>
              <a:t>	</a:t>
            </a:r>
            <a:r>
              <a:rPr lang="ru-RU" sz="900" dirty="0" smtClean="0"/>
              <a:t>Согласно </a:t>
            </a:r>
            <a:r>
              <a:rPr lang="ru-RU" sz="900" dirty="0"/>
              <a:t>ГОСТ 14254 по защищенности от проникновения пыли и влаги светильник соответствует стандарту </a:t>
            </a:r>
            <a:r>
              <a:rPr lang="en-US" sz="900" dirty="0"/>
              <a:t>IP</a:t>
            </a:r>
            <a:r>
              <a:rPr lang="ru-RU" sz="900" dirty="0"/>
              <a:t>-65.</a:t>
            </a:r>
            <a:endParaRPr lang="ru-RU" sz="900" b="1" dirty="0"/>
          </a:p>
          <a:p>
            <a:pPr marL="266700" indent="-266700" algn="just" defTabSz="266700"/>
            <a:r>
              <a:rPr lang="ru-RU" sz="900" dirty="0" smtClean="0"/>
              <a:t>1.4.</a:t>
            </a:r>
            <a:r>
              <a:rPr lang="en-US" sz="900" b="1" dirty="0" smtClean="0"/>
              <a:t>	</a:t>
            </a:r>
            <a:r>
              <a:rPr lang="ru-RU" sz="900" dirty="0" smtClean="0"/>
              <a:t>В </a:t>
            </a:r>
            <a:r>
              <a:rPr lang="ru-RU" sz="900" dirty="0"/>
              <a:t>соответствии с ГОСТ 12.2.007.0. по общим требованиям безопасности и защиты человека от поражения электрическим током светильник соответствует 1 классу защиты.</a:t>
            </a:r>
          </a:p>
          <a:p>
            <a:pPr marL="266700" indent="-266700" algn="just" defTabSz="266700"/>
            <a:r>
              <a:rPr lang="ru-RU" sz="900" dirty="0" smtClean="0"/>
              <a:t>1.5.</a:t>
            </a:r>
            <a:r>
              <a:rPr lang="en-US" sz="900" b="1" dirty="0" smtClean="0"/>
              <a:t>	</a:t>
            </a:r>
            <a:r>
              <a:rPr lang="ru-RU" sz="900" dirty="0" smtClean="0"/>
              <a:t>В </a:t>
            </a:r>
            <a:r>
              <a:rPr lang="ru-RU" sz="900" dirty="0"/>
              <a:t>соответствии с требованиями ГОСТ 12.1.044 по пожаробезопасности веществ и материалов светильник не должен воспламеняться, воспламенять окружающие материалы.</a:t>
            </a:r>
          </a:p>
          <a:p>
            <a:pPr marL="266700" indent="-266700" algn="just" defTabSz="266700"/>
            <a:r>
              <a:rPr lang="ru-RU" sz="900" dirty="0" smtClean="0"/>
              <a:t>1.6.</a:t>
            </a:r>
            <a:r>
              <a:rPr lang="en-US" sz="900" dirty="0"/>
              <a:t>	</a:t>
            </a:r>
            <a:r>
              <a:rPr lang="ru-RU" sz="900" dirty="0" smtClean="0"/>
              <a:t>В </a:t>
            </a:r>
            <a:r>
              <a:rPr lang="ru-RU" sz="900" dirty="0"/>
              <a:t>соответствии с условиями размещения по допускаемым механическим воздействиям светильник относится к группе исполнения М1 в соответствии с ГОСТ </a:t>
            </a:r>
            <a:r>
              <a:rPr lang="ru-RU" sz="900" dirty="0" smtClean="0"/>
              <a:t>17516.1</a:t>
            </a:r>
            <a:r>
              <a:rPr lang="ru-RU" sz="900" dirty="0"/>
              <a:t>.</a:t>
            </a:r>
          </a:p>
          <a:p>
            <a:pPr marL="266700" indent="-266700" algn="just" defTabSz="266700"/>
            <a:r>
              <a:rPr lang="ru-RU" sz="900" dirty="0" smtClean="0"/>
              <a:t>1.7.</a:t>
            </a:r>
            <a:r>
              <a:rPr lang="en-US" sz="900" dirty="0"/>
              <a:t>	</a:t>
            </a:r>
            <a:r>
              <a:rPr lang="ru-RU" sz="900" dirty="0" smtClean="0"/>
              <a:t>Основные </a:t>
            </a:r>
            <a:r>
              <a:rPr lang="ru-RU" sz="900" dirty="0"/>
              <a:t>технические характеристики светильника представлены в таблице 1. Реальные показатели могут отличаться от заявленных на </a:t>
            </a:r>
            <a:r>
              <a:rPr lang="ru-RU" sz="900" u="sng" dirty="0" smtClean="0"/>
              <a:t>+</a:t>
            </a:r>
            <a:r>
              <a:rPr lang="ru-RU" sz="900" dirty="0" smtClean="0"/>
              <a:t>10%. </a:t>
            </a:r>
            <a:r>
              <a:rPr lang="ru-RU" sz="900" dirty="0"/>
              <a:t>Так же производитель оставляет за собой право на внесение незначительных изменений в конструкцию светильника, исключительно для улучшения качества и характеристик, без предварительного уведомления.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2711798"/>
              </p:ext>
            </p:extLst>
          </p:nvPr>
        </p:nvGraphicFramePr>
        <p:xfrm>
          <a:off x="5607553" y="547035"/>
          <a:ext cx="4816607" cy="67335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79717"/>
                <a:gridCol w="2136890"/>
              </a:tblGrid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Наименование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Люмьер ДО-3</a:t>
                      </a:r>
                      <a:r>
                        <a:rPr lang="en-US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0.2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Световой </a:t>
                      </a: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поток светильника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00 лм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727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Общий световой поток </a:t>
                      </a:r>
                      <a:b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900" b="1" kern="120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светодиодного модуля*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0 лм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Номинальная мощность светильника 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Вт</a:t>
                      </a: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Световая отдача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136 лм/Вт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727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КТЦ (коррелированная цветовая </a:t>
                      </a: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температура </a:t>
                      </a: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5000 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K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727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Тип КСС (кривая сила света)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К(</a:t>
                      </a: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55</a:t>
                      </a: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°), Г(</a:t>
                      </a: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0°)</a:t>
                      </a:r>
                      <a:endParaRPr lang="ru-RU" sz="9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Пульсация светового потока менее 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&lt; </a:t>
                      </a: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CRI </a:t>
                      </a: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(общий индекс </a:t>
                      </a: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цветопередачи) 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75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Производитель светодиодов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Seoul Semiconductor</a:t>
                      </a: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Срок службы светодиодов, более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100 000 часов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Напряжение сети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135-260 В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Частота сети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45-65 Гц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Коэффициент мощности 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≥ 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0,97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727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Класс защиты от поражения электрическим током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Вид климатического исполнения 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УХЛ 1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Температура эксплуатации 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от -60 до</a:t>
                      </a:r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+40 °С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 (</a:t>
                      </a: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пыле-, </a:t>
                      </a:r>
                      <a:r>
                        <a:rPr lang="ru-RU" sz="9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влагозащищенность</a:t>
                      </a: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IP 65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 marL="0" marR="0" indent="0" algn="l" defTabSz="5670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Срок службы светильника, более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5670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0 000 часов</a:t>
                      </a:r>
                    </a:p>
                  </a:txBody>
                  <a:tcPr marL="75597" marR="75597" marT="0" marB="0" anchor="ctr"/>
                </a:tc>
              </a:tr>
              <a:tr h="269825">
                <a:tc>
                  <a:txBody>
                    <a:bodyPr/>
                    <a:lstStyle/>
                    <a:p>
                      <a:pPr marL="0" marR="0" indent="0" algn="l" defTabSz="5670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Гарантия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5 лет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Форм-фактор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Прожектор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Оптика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линза ПММА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727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Тип </a:t>
                      </a:r>
                      <a:r>
                        <a:rPr lang="ru-RU" sz="9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рассеивателя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698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Материал корпуса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Алюминиевый сплав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727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Варианты крепления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Крепежная</a:t>
                      </a:r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лира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Габаритные размеры корпуса, мм 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625х303х282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 marL="0" marR="0" indent="0" algn="l" defTabSz="5670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Габаритные размеры упаковки, мм 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635х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45х160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Масса, не более 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12,2 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кг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Масса с упаковкой , не более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12,6 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кг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5607553" y="85370"/>
            <a:ext cx="49819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/>
              <a:t>Таблица </a:t>
            </a:r>
            <a:r>
              <a:rPr lang="ru-RU" sz="1200" b="1" dirty="0" smtClean="0"/>
              <a:t>1.</a:t>
            </a:r>
            <a:endParaRPr lang="ru-RU" sz="1200" b="1" dirty="0"/>
          </a:p>
          <a:p>
            <a:r>
              <a:rPr lang="ru-RU" sz="1200" b="1" dirty="0"/>
              <a:t>Основные технические </a:t>
            </a:r>
            <a:r>
              <a:rPr lang="ru-RU" sz="1200" b="1" dirty="0" smtClean="0"/>
              <a:t>данные светильника «Люмьер ДО-3</a:t>
            </a:r>
            <a:r>
              <a:rPr lang="en-US" sz="1200" b="1" dirty="0" smtClean="0"/>
              <a:t>1</a:t>
            </a:r>
            <a:r>
              <a:rPr lang="ru-RU" sz="1200" b="1" dirty="0" smtClean="0"/>
              <a:t>0.2» </a:t>
            </a:r>
            <a:endParaRPr lang="ru-RU" sz="12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03950" y="2666973"/>
            <a:ext cx="5035954" cy="10992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69875"/>
            <a:r>
              <a:rPr lang="ru-RU" sz="1400" b="1" dirty="0" smtClean="0"/>
              <a:t>2.	Комплектность</a:t>
            </a:r>
            <a:endParaRPr lang="ru-RU" sz="900" b="1" dirty="0"/>
          </a:p>
          <a:p>
            <a:pPr defTabSz="266700"/>
            <a:r>
              <a:rPr lang="ru-RU" sz="900" dirty="0" smtClean="0"/>
              <a:t>2.1.</a:t>
            </a:r>
            <a:r>
              <a:rPr lang="en-US" sz="900" dirty="0"/>
              <a:t>	</a:t>
            </a:r>
            <a:r>
              <a:rPr lang="ru-RU" sz="900" dirty="0" smtClean="0"/>
              <a:t>Комплект </a:t>
            </a:r>
            <a:r>
              <a:rPr lang="ru-RU" sz="900" dirty="0"/>
              <a:t>поставки светильника составляет: </a:t>
            </a:r>
          </a:p>
          <a:p>
            <a:pPr defTabSz="266700"/>
            <a:r>
              <a:rPr lang="en-US" sz="900" dirty="0" smtClean="0"/>
              <a:t>	</a:t>
            </a:r>
            <a:r>
              <a:rPr lang="ru-RU" sz="900" dirty="0" smtClean="0"/>
              <a:t>Светильник </a:t>
            </a:r>
            <a:r>
              <a:rPr lang="ru-RU" sz="900" dirty="0"/>
              <a:t>– 1 шт. </a:t>
            </a:r>
          </a:p>
          <a:p>
            <a:pPr defTabSz="266700"/>
            <a:r>
              <a:rPr lang="en-US" sz="900" dirty="0" smtClean="0"/>
              <a:t>	</a:t>
            </a:r>
            <a:r>
              <a:rPr lang="en-US" sz="900" dirty="0" err="1" smtClean="0"/>
              <a:t>Паспорт</a:t>
            </a:r>
            <a:r>
              <a:rPr lang="ru-RU" sz="900" dirty="0" smtClean="0"/>
              <a:t> на изделие</a:t>
            </a:r>
            <a:r>
              <a:rPr lang="en-US" sz="900" dirty="0" smtClean="0"/>
              <a:t> </a:t>
            </a:r>
            <a:r>
              <a:rPr lang="en-US" sz="900" dirty="0"/>
              <a:t>– 1 экз. </a:t>
            </a:r>
            <a:endParaRPr lang="ru-RU" sz="900" dirty="0"/>
          </a:p>
          <a:p>
            <a:pPr defTabSz="266700"/>
            <a:r>
              <a:rPr lang="en-US" sz="900" dirty="0" smtClean="0"/>
              <a:t>	</a:t>
            </a:r>
            <a:r>
              <a:rPr lang="en-US" sz="900" dirty="0" err="1" smtClean="0"/>
              <a:t>Упаковка</a:t>
            </a:r>
            <a:r>
              <a:rPr lang="en-US" sz="900" dirty="0" smtClean="0"/>
              <a:t> </a:t>
            </a:r>
            <a:r>
              <a:rPr lang="en-US" sz="900" dirty="0"/>
              <a:t>– 1 шт. </a:t>
            </a:r>
            <a:endParaRPr lang="ru-RU" sz="900" dirty="0"/>
          </a:p>
          <a:p>
            <a:endParaRPr lang="ru-RU" sz="1543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03950" y="3449798"/>
            <a:ext cx="5020322" cy="2939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69875"/>
            <a:r>
              <a:rPr lang="ru-RU" sz="1400" b="1" dirty="0" smtClean="0"/>
              <a:t>3.	Ресурсы </a:t>
            </a:r>
            <a:r>
              <a:rPr lang="ru-RU" sz="1400" b="1" dirty="0"/>
              <a:t>срок </a:t>
            </a:r>
            <a:r>
              <a:rPr lang="ru-RU" sz="1400" b="1" dirty="0" smtClean="0"/>
              <a:t>службы</a:t>
            </a:r>
            <a:r>
              <a:rPr lang="en-US" sz="1400" b="1" dirty="0"/>
              <a:t> </a:t>
            </a:r>
            <a:r>
              <a:rPr lang="ru-RU" sz="1400" b="1" dirty="0" smtClean="0"/>
              <a:t>и </a:t>
            </a:r>
            <a:r>
              <a:rPr lang="ru-RU" sz="1400" b="1" dirty="0"/>
              <a:t>гарантии </a:t>
            </a:r>
            <a:r>
              <a:rPr lang="ru-RU" sz="1400" b="1" dirty="0" smtClean="0"/>
              <a:t>изготовителя</a:t>
            </a:r>
            <a:endParaRPr lang="ru-RU" sz="1100" b="1" dirty="0"/>
          </a:p>
          <a:p>
            <a:pPr marL="266700" indent="-266700" algn="just">
              <a:tabLst>
                <a:tab pos="266700" algn="l"/>
              </a:tabLst>
            </a:pPr>
            <a:r>
              <a:rPr lang="ru-RU" sz="900" dirty="0" smtClean="0"/>
              <a:t>3.1.</a:t>
            </a:r>
            <a:r>
              <a:rPr lang="en-US" sz="900" dirty="0"/>
              <a:t>	</a:t>
            </a:r>
            <a:r>
              <a:rPr lang="ru-RU" sz="900" dirty="0" smtClean="0"/>
              <a:t>Срок </a:t>
            </a:r>
            <a:r>
              <a:rPr lang="ru-RU" sz="900" dirty="0"/>
              <a:t>службы </a:t>
            </a:r>
            <a:r>
              <a:rPr lang="ru-RU" sz="900" dirty="0" smtClean="0"/>
              <a:t>светодиодов </a:t>
            </a:r>
            <a:r>
              <a:rPr lang="ru-RU" sz="900" dirty="0"/>
              <a:t>составляет более </a:t>
            </a:r>
            <a:r>
              <a:rPr lang="ru-RU" sz="900" dirty="0" smtClean="0"/>
              <a:t>100 </a:t>
            </a:r>
            <a:r>
              <a:rPr lang="ru-RU" sz="900" dirty="0"/>
              <a:t>000 часов. Указанные ресурсы, срок службы и хранения действительны при соблюдении потребителем требований действующей эксплуатационной документации</a:t>
            </a:r>
            <a:r>
              <a:rPr lang="ru-RU" sz="900" dirty="0" smtClean="0"/>
              <a:t>.</a:t>
            </a:r>
            <a:endParaRPr lang="ru-RU" sz="900" dirty="0"/>
          </a:p>
          <a:p>
            <a:pPr marL="266700" indent="-266700" algn="just" defTabSz="266700">
              <a:tabLst>
                <a:tab pos="266700" algn="l"/>
              </a:tabLst>
            </a:pPr>
            <a:r>
              <a:rPr lang="ru-RU" sz="900" dirty="0" smtClean="0"/>
              <a:t>3.2.</a:t>
            </a:r>
            <a:r>
              <a:rPr lang="en-US" sz="900" b="1" dirty="0" smtClean="0"/>
              <a:t>	</a:t>
            </a:r>
            <a:r>
              <a:rPr lang="ru-RU" sz="900" dirty="0" smtClean="0"/>
              <a:t>Гарантии </a:t>
            </a:r>
            <a:r>
              <a:rPr lang="ru-RU" sz="900" dirty="0"/>
              <a:t>изготовителя. </a:t>
            </a:r>
          </a:p>
          <a:p>
            <a:pPr marL="447675" indent="-180975" algn="just" defTabSz="266700">
              <a:tabLst>
                <a:tab pos="447675" algn="l"/>
              </a:tabLst>
            </a:pPr>
            <a:r>
              <a:rPr lang="en-US" sz="900" dirty="0" smtClean="0"/>
              <a:t>a</a:t>
            </a:r>
            <a:r>
              <a:rPr lang="ru-RU" sz="900" dirty="0" smtClean="0"/>
              <a:t>.</a:t>
            </a:r>
            <a:r>
              <a:rPr lang="en-US" sz="900" b="1" dirty="0" smtClean="0"/>
              <a:t>	</a:t>
            </a:r>
            <a:r>
              <a:rPr lang="ru-RU" sz="900" dirty="0" smtClean="0"/>
              <a:t>Изготовитель гарантирует соответствие светильника требованиям технических условий ТУ 3461−019−65995620−2015 при соблюдении условий эксплуатации, транспортирования, хранения и монтажа. </a:t>
            </a:r>
          </a:p>
          <a:p>
            <a:pPr marL="266700" indent="-266700" algn="just" defTabSz="223838">
              <a:tabLst>
                <a:tab pos="266700" algn="l"/>
              </a:tabLst>
            </a:pPr>
            <a:r>
              <a:rPr lang="en-US" sz="900" b="1" dirty="0" smtClean="0"/>
              <a:t>	</a:t>
            </a:r>
            <a:r>
              <a:rPr lang="en-US" sz="900" dirty="0" smtClean="0"/>
              <a:t>b</a:t>
            </a:r>
            <a:r>
              <a:rPr lang="ru-RU" sz="900" dirty="0" smtClean="0"/>
              <a:t>.</a:t>
            </a:r>
            <a:r>
              <a:rPr lang="en-US" sz="900" b="1" dirty="0" smtClean="0"/>
              <a:t>	</a:t>
            </a:r>
            <a:r>
              <a:rPr lang="ru-RU" sz="900" dirty="0" smtClean="0"/>
              <a:t>Гарантийный </a:t>
            </a:r>
            <a:r>
              <a:rPr lang="ru-RU" sz="900" dirty="0"/>
              <a:t>срок эксплуатации светильника составляет </a:t>
            </a:r>
            <a:r>
              <a:rPr lang="ru-RU" sz="900" dirty="0" smtClean="0"/>
              <a:t>60 </a:t>
            </a:r>
            <a:r>
              <a:rPr lang="ru-RU" sz="900" dirty="0"/>
              <a:t>месяцев. </a:t>
            </a:r>
          </a:p>
          <a:p>
            <a:pPr marL="447675" lvl="1" indent="-180975" algn="just" defTabSz="266700">
              <a:tabLst>
                <a:tab pos="266700" algn="l"/>
              </a:tabLst>
            </a:pPr>
            <a:r>
              <a:rPr lang="en-US" sz="900" dirty="0" smtClean="0"/>
              <a:t>c</a:t>
            </a:r>
            <a:r>
              <a:rPr lang="ru-RU" sz="900" dirty="0" smtClean="0"/>
              <a:t>. </a:t>
            </a:r>
            <a:r>
              <a:rPr lang="en-US" sz="900" dirty="0" smtClean="0"/>
              <a:t>	</a:t>
            </a:r>
            <a:r>
              <a:rPr lang="ru-RU" sz="900" dirty="0" smtClean="0"/>
              <a:t>При </a:t>
            </a:r>
            <a:r>
              <a:rPr lang="ru-RU" sz="900" dirty="0"/>
              <a:t>выявлении неисправностей в течение гарантийного срока производитель обязуется осуществить ремонт или замену изделия на </a:t>
            </a:r>
            <a:r>
              <a:rPr lang="ru-RU" sz="900" dirty="0" smtClean="0"/>
              <a:t>аналогичное бесплатно</a:t>
            </a:r>
            <a:r>
              <a:rPr lang="ru-RU" sz="900" dirty="0"/>
              <a:t>. Гарантийные  </a:t>
            </a:r>
            <a:r>
              <a:rPr lang="ru-RU" sz="900" dirty="0" smtClean="0"/>
              <a:t>обязательства </a:t>
            </a:r>
            <a:r>
              <a:rPr lang="ru-RU" sz="900" dirty="0"/>
              <a:t>выполняются только при условии соблюдения правил установки и эксплуатации изделия. Гарантийные обязательства не выполняются производителем при:</a:t>
            </a:r>
          </a:p>
          <a:p>
            <a:pPr marL="628650" lvl="2" indent="-180975" algn="just">
              <a:buFont typeface="Calibri" panose="020F0502020204030204" pitchFamily="34" charset="0"/>
              <a:buChar char="‒"/>
            </a:pPr>
            <a:r>
              <a:rPr lang="ru-RU" sz="900" dirty="0" smtClean="0"/>
              <a:t>наличии </a:t>
            </a:r>
            <a:r>
              <a:rPr lang="ru-RU" sz="900" dirty="0"/>
              <a:t>механических, термических повреждений оборудования или его частей; </a:t>
            </a:r>
          </a:p>
          <a:p>
            <a:pPr marL="628650" lvl="1" indent="-177800" algn="just">
              <a:buFont typeface="Calibri" panose="020F0502020204030204" pitchFamily="34" charset="0"/>
              <a:buChar char="‒"/>
              <a:tabLst>
                <a:tab pos="450850" algn="l"/>
                <a:tab pos="628650" algn="l"/>
              </a:tabLst>
            </a:pPr>
            <a:r>
              <a:rPr lang="ru-RU" sz="900" dirty="0"/>
              <a:t>наличии  следов самостоятельного ремонта изделия</a:t>
            </a:r>
            <a:r>
              <a:rPr lang="en-US" sz="900" dirty="0"/>
              <a:t>;</a:t>
            </a:r>
            <a:endParaRPr lang="ru-RU" sz="900" dirty="0"/>
          </a:p>
          <a:p>
            <a:pPr marL="628650" lvl="2" indent="-180975" algn="just">
              <a:buFont typeface="Calibri" panose="020F0502020204030204" pitchFamily="34" charset="0"/>
              <a:buChar char="‒"/>
            </a:pPr>
            <a:r>
              <a:rPr lang="ru-RU" sz="900" dirty="0" smtClean="0"/>
              <a:t>поломках</a:t>
            </a:r>
            <a:r>
              <a:rPr lang="ru-RU" sz="900" dirty="0"/>
              <a:t>, вызванных неправильным подключением светильника; перенапряжением в электросети более </a:t>
            </a:r>
            <a:r>
              <a:rPr lang="ru-RU" sz="900" dirty="0" smtClean="0"/>
              <a:t>,чем </a:t>
            </a:r>
            <a:r>
              <a:rPr lang="ru-RU" sz="900" dirty="0"/>
              <a:t>указано в Таблице 1; стихийными бедствиями. </a:t>
            </a:r>
          </a:p>
          <a:p>
            <a:pPr marL="447675" lvl="1" indent="-180975" algn="just"/>
            <a:r>
              <a:rPr lang="en-US" sz="900" dirty="0" smtClean="0"/>
              <a:t>	</a:t>
            </a:r>
            <a:r>
              <a:rPr lang="ru-RU" sz="900" dirty="0" smtClean="0"/>
              <a:t>При </a:t>
            </a:r>
            <a:r>
              <a:rPr lang="ru-RU" sz="900" dirty="0"/>
              <a:t>обнаружении вышеописанных нарушений ремонт производится на платной  </a:t>
            </a:r>
            <a:r>
              <a:rPr lang="ru-RU" sz="900" dirty="0" smtClean="0"/>
              <a:t>основе </a:t>
            </a:r>
            <a:r>
              <a:rPr lang="ru-RU" sz="900" dirty="0"/>
              <a:t>по действующим на момент обращения к производителю расценкам. </a:t>
            </a:r>
            <a:endParaRPr lang="ru-RU" sz="1543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19582" y="6218988"/>
            <a:ext cx="5004690" cy="116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69875" algn="l"/>
              </a:tabLst>
            </a:pPr>
            <a:r>
              <a:rPr lang="ru-RU" sz="1543" b="1" dirty="0" smtClean="0"/>
              <a:t>4.	Транспортирование </a:t>
            </a:r>
            <a:r>
              <a:rPr lang="ru-RU" sz="1543" b="1" dirty="0"/>
              <a:t>и хранение </a:t>
            </a:r>
          </a:p>
          <a:p>
            <a:pPr algn="just" defTabSz="266700"/>
            <a:r>
              <a:rPr lang="ru-RU" sz="900" dirty="0" smtClean="0"/>
              <a:t>4.1.</a:t>
            </a:r>
            <a:r>
              <a:rPr lang="en-US" sz="900" b="1" dirty="0" smtClean="0"/>
              <a:t>	</a:t>
            </a:r>
            <a:r>
              <a:rPr lang="ru-RU" sz="900" dirty="0" smtClean="0"/>
              <a:t>Транспортирование </a:t>
            </a:r>
            <a:r>
              <a:rPr lang="ru-RU" sz="900" dirty="0"/>
              <a:t>светильника может производиться автомобильным, </a:t>
            </a:r>
            <a:r>
              <a:rPr lang="en-US" sz="900" dirty="0" smtClean="0"/>
              <a:t>	</a:t>
            </a:r>
            <a:r>
              <a:rPr lang="ru-RU" sz="900" dirty="0" smtClean="0"/>
              <a:t>железнодорожным</a:t>
            </a:r>
            <a:r>
              <a:rPr lang="ru-RU" sz="900" dirty="0"/>
              <a:t>, воздушным и водным транспортом.</a:t>
            </a:r>
          </a:p>
          <a:p>
            <a:pPr marL="266700" indent="-266700" algn="just" defTabSz="266700"/>
            <a:r>
              <a:rPr lang="ru-RU" sz="900" dirty="0" smtClean="0"/>
              <a:t>4.2.</a:t>
            </a:r>
            <a:r>
              <a:rPr lang="en-US" sz="900" dirty="0"/>
              <a:t>	</a:t>
            </a:r>
            <a:r>
              <a:rPr lang="ru-RU" sz="900" dirty="0" smtClean="0"/>
              <a:t>Упакованные </a:t>
            </a:r>
            <a:r>
              <a:rPr lang="ru-RU" sz="900" dirty="0"/>
              <a:t>светильники следует хранить под навесами или в помещениях, где колебания температуры и влажности воздуха несущественно отличаются от  </a:t>
            </a:r>
            <a:r>
              <a:rPr lang="ru-RU" sz="900" dirty="0" smtClean="0"/>
              <a:t>колебаний </a:t>
            </a:r>
            <a:r>
              <a:rPr lang="ru-RU" sz="900" dirty="0"/>
              <a:t>на открытом воздухе. Необходимо исключить присутствие в воздухе кислотных и щелочных примесей, вредно влияющих на светильники.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580384" y="7197872"/>
            <a:ext cx="615643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dirty="0" smtClean="0">
                <a:ea typeface="Times New Roman" panose="02020603050405020304" pitchFamily="18" charset="0"/>
              </a:rPr>
              <a:t>*  - при температуре на кристалле 25°С </a:t>
            </a:r>
            <a:endParaRPr lang="ru-RU" sz="9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81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1794</TotalTime>
  <Words>282</Words>
  <Application>Microsoft Office PowerPoint</Application>
  <PresentationFormat>Произвольный</PresentationFormat>
  <Paragraphs>124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Алексей Избродин</dc:creator>
  <cp:lastModifiedBy>Алексей Избродин</cp:lastModifiedBy>
  <cp:revision>173</cp:revision>
  <cp:lastPrinted>2016-03-29T09:07:36Z</cp:lastPrinted>
  <dcterms:created xsi:type="dcterms:W3CDTF">2015-03-31T07:42:46Z</dcterms:created>
  <dcterms:modified xsi:type="dcterms:W3CDTF">2017-05-23T12:11:40Z</dcterms:modified>
</cp:coreProperties>
</file>