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0" autoAdjust="0"/>
    <p:restoredTop sz="94434" autoAdjust="0"/>
  </p:normalViewPr>
  <p:slideViewPr>
    <p:cSldViewPr snapToGrid="0">
      <p:cViewPr varScale="1">
        <p:scale>
          <a:sx n="100" d="100"/>
          <a:sy n="100" d="100"/>
        </p:scale>
        <p:origin x="1962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9" y="2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6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9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t="16520" r="9386" b="10898"/>
          <a:stretch/>
        </p:blipFill>
        <p:spPr>
          <a:xfrm>
            <a:off x="3878388" y="3360625"/>
            <a:ext cx="932969" cy="5972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49198" y="1763309"/>
            <a:ext cx="4941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Паспорт на изделие </a:t>
            </a:r>
          </a:p>
          <a:p>
            <a:pPr algn="ctr"/>
            <a:r>
              <a:rPr lang="ru-RU" sz="2800" b="1" dirty="0"/>
              <a:t>«Люмьер ДСП-100.1.60»</a:t>
            </a:r>
          </a:p>
          <a:p>
            <a:pPr algn="ctr"/>
            <a:r>
              <a:rPr lang="ru-RU" sz="2800" b="1" dirty="0"/>
              <a:t>«</a:t>
            </a:r>
            <a:r>
              <a:rPr lang="ru-RU" sz="2800" b="1"/>
              <a:t>Люмьер </a:t>
            </a:r>
            <a:r>
              <a:rPr lang="ru-RU" sz="2800" b="1" smtClean="0"/>
              <a:t>ДСП-100.1.90</a:t>
            </a:r>
            <a:r>
              <a:rPr lang="ru-RU" sz="2800" b="1" dirty="0"/>
              <a:t>»</a:t>
            </a:r>
          </a:p>
          <a:p>
            <a:pPr algn="ctr"/>
            <a:r>
              <a:rPr lang="ru-RU" sz="2800" b="1" dirty="0"/>
              <a:t>«Люмьер ДСП-100.1.120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9743" y="4901243"/>
            <a:ext cx="4810837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	По </a:t>
            </a:r>
            <a:r>
              <a:rPr lang="ru-RU" sz="900" dirty="0"/>
              <a:t>истечении срока службы светильники необходимо разобрать на детали, рассортировать 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</a:p>
          <a:p>
            <a:pPr algn="just"/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60768" y="208900"/>
            <a:ext cx="4810838" cy="282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43" b="1" dirty="0" smtClean="0"/>
              <a:t>5. Правила установки и техника безопасности</a:t>
            </a:r>
          </a:p>
          <a:p>
            <a:pPr algn="just" defTabSz="266700"/>
            <a:r>
              <a:rPr lang="ru-RU" sz="900" dirty="0"/>
              <a:t>5.1.	При установке и монтаже светильника необходимо руководствоваться правилами 	устройства электроустановок.</a:t>
            </a:r>
          </a:p>
          <a:p>
            <a:pPr algn="just" defTabSz="266700"/>
            <a:r>
              <a:rPr lang="ru-RU" sz="900" dirty="0"/>
              <a:t>5.2. 	В процессе подготовки светильника к эксплуатации следует проверить комплектность </a:t>
            </a:r>
            <a:r>
              <a:rPr lang="en-US" sz="900" dirty="0"/>
              <a:t>	</a:t>
            </a:r>
            <a:r>
              <a:rPr lang="ru-RU" sz="900" dirty="0"/>
              <a:t>светильника и его внешний вид. Светильник визуально должен быть без повреждений.</a:t>
            </a:r>
          </a:p>
          <a:p>
            <a:pPr algn="just" defTabSz="266700"/>
            <a:r>
              <a:rPr lang="ru-RU" sz="900" dirty="0"/>
              <a:t>5.3.</a:t>
            </a:r>
            <a:r>
              <a:rPr lang="ru-RU" sz="900" b="1" dirty="0"/>
              <a:t>	</a:t>
            </a:r>
            <a:r>
              <a:rPr lang="ru-RU" sz="900" dirty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</a:t>
            </a:r>
            <a:r>
              <a:rPr lang="ru-RU" sz="900" dirty="0"/>
              <a:t>Закрепите светильник при помощи рым-болта в необходимом месте, минимальное 	расстояние до освещаемой поверхности 2 метра.</a:t>
            </a:r>
            <a:endParaRPr lang="en-US" sz="90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smtClean="0"/>
              <a:t>Снимите </a:t>
            </a:r>
            <a:r>
              <a:rPr lang="ru-RU" sz="900" dirty="0"/>
              <a:t>торцевую панель светильника, откройте верхнюю распределительную коробку и подключите питающий (и отводящий кабели, если подключение проходное) ~220 В согласно </a:t>
            </a:r>
            <a:r>
              <a:rPr lang="ru-RU" sz="900" dirty="0" smtClean="0"/>
              <a:t>схеме (рисунок 2</a:t>
            </a:r>
            <a:r>
              <a:rPr lang="ru-RU" sz="900" dirty="0"/>
              <a:t>.), : ж/з – заземление, коричневый – фаза, синий – ноль. </a:t>
            </a:r>
            <a:r>
              <a:rPr lang="ru-RU" sz="900" b="1" dirty="0"/>
              <a:t>Убедитесь, что все электрические соединения надёжно закреплены</a:t>
            </a:r>
            <a:r>
              <a:rPr lang="ru-RU" sz="900" b="1" dirty="0" smtClean="0"/>
              <a:t>!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Закройте распределительную </a:t>
            </a:r>
            <a:r>
              <a:rPr lang="ru-RU" sz="900" dirty="0"/>
              <a:t>коробку во избежание попадания влаги и пыли. </a:t>
            </a:r>
            <a:endParaRPr lang="ru-RU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Установите </a:t>
            </a:r>
            <a:r>
              <a:rPr lang="ru-RU" sz="900" dirty="0"/>
              <a:t>на место торцевую панель светильника</a:t>
            </a:r>
            <a:r>
              <a:rPr lang="ru-RU" sz="900" dirty="0" smtClean="0"/>
              <a:t>.</a:t>
            </a:r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</a:t>
            </a:r>
            <a:r>
              <a:rPr lang="ru-RU" sz="900" dirty="0"/>
              <a:t>готов к </a:t>
            </a:r>
            <a:r>
              <a:rPr lang="ru-RU" sz="900" dirty="0" smtClean="0"/>
              <a:t>использованию.</a:t>
            </a:r>
          </a:p>
          <a:p>
            <a:pPr marL="266700" indent="-266700" algn="just" defTabSz="266700"/>
            <a:r>
              <a:rPr lang="ru-RU" sz="900" dirty="0" smtClean="0"/>
              <a:t>5.4.</a:t>
            </a:r>
            <a:r>
              <a:rPr lang="ru-RU" sz="900" b="1" dirty="0" smtClean="0"/>
              <a:t>	Запрещается</a:t>
            </a:r>
            <a:r>
              <a:rPr lang="ru-RU" sz="900" b="1" dirty="0"/>
              <a:t>: использовать светильник без заземления</a:t>
            </a:r>
            <a:r>
              <a:rPr lang="en-US" sz="900" b="1" dirty="0"/>
              <a:t>; </a:t>
            </a:r>
            <a:r>
              <a:rPr lang="ru-RU" sz="900" b="1" dirty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/>
              <a:t>;</a:t>
            </a:r>
            <a:r>
              <a:rPr lang="ru-RU" sz="900" b="1" dirty="0"/>
              <a:t> проводить техническое обслуживание светильников, находящихся под напряжением</a:t>
            </a:r>
            <a:r>
              <a:rPr lang="en-US" sz="900" b="1" dirty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743" y="5874266"/>
            <a:ext cx="4810837" cy="62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marL="266700" indent="-266700" defTabSz="266700"/>
            <a:r>
              <a:rPr lang="ru-RU" sz="900" dirty="0" smtClean="0"/>
              <a:t>7.1.	Светильник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изготовлен  с соответствии с  требованиями ТУ 3461−003−65995620−2015 и признан годным к эксплуатации</a:t>
            </a:r>
            <a:r>
              <a:rPr lang="ru-RU" sz="1000" dirty="0" smtClean="0"/>
              <a:t>.</a:t>
            </a:r>
            <a:endParaRPr lang="ru-RU" sz="10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05225" y="88521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2" name="Прямоугольник 1"/>
          <p:cNvSpPr/>
          <p:nvPr/>
        </p:nvSpPr>
        <p:spPr>
          <a:xfrm>
            <a:off x="5348288" y="6536475"/>
            <a:ext cx="53435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Промышленный светодиодный светильник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14172" y="271326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14172" y="3120219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83063" y="4281799"/>
            <a:ext cx="47236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2</a:t>
            </a:r>
            <a:r>
              <a:rPr lang="ru-RU" sz="1100" b="1" dirty="0" smtClean="0"/>
              <a:t>. </a:t>
            </a:r>
            <a:endParaRPr lang="ru-RU" sz="1100" b="1" dirty="0"/>
          </a:p>
          <a:p>
            <a:pPr algn="ctr"/>
            <a:r>
              <a:rPr lang="ru-RU" sz="1100" b="1" dirty="0" smtClean="0"/>
              <a:t>Схема подключения</a:t>
            </a:r>
            <a:endParaRPr lang="ru-RU" sz="11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702262"/>
              </p:ext>
            </p:extLst>
          </p:nvPr>
        </p:nvGraphicFramePr>
        <p:xfrm>
          <a:off x="482285" y="6496424"/>
          <a:ext cx="4686250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491"/>
                <a:gridCol w="3521759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614172" y="2283587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-501685" y="4290041"/>
            <a:ext cx="472361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</a:t>
            </a:r>
            <a:r>
              <a:rPr lang="ru-RU" sz="1100" b="1" dirty="0" smtClean="0"/>
              <a:t>светильников</a:t>
            </a:r>
            <a:br>
              <a:rPr lang="ru-RU" sz="1100" b="1" dirty="0" smtClean="0"/>
            </a:br>
            <a:r>
              <a:rPr lang="ru-RU" sz="1100" b="1" dirty="0" smtClean="0"/>
              <a:t> </a:t>
            </a:r>
            <a:r>
              <a:rPr lang="ru-RU" sz="1100" b="1" dirty="0"/>
              <a:t>«Люмьер ДСП-100.1</a:t>
            </a:r>
            <a:r>
              <a:rPr lang="ru-RU" sz="1100" b="1" dirty="0" smtClean="0"/>
              <a:t>»</a:t>
            </a:r>
            <a:endParaRPr lang="ru-RU" sz="1100" b="1" dirty="0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53" y="3223575"/>
            <a:ext cx="3251420" cy="106646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400" y="4281799"/>
            <a:ext cx="3156321" cy="193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54736" y="161658"/>
            <a:ext cx="5060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Таблица </a:t>
            </a:r>
            <a:r>
              <a:rPr lang="ru-RU" sz="1400" b="1" dirty="0" smtClean="0"/>
              <a:t>1. </a:t>
            </a:r>
            <a:endParaRPr lang="ru-RU" sz="1400" b="1" dirty="0"/>
          </a:p>
          <a:p>
            <a:r>
              <a:rPr lang="ru-RU" sz="1000" b="1" dirty="0"/>
              <a:t>Основные технические данные  </a:t>
            </a:r>
            <a:r>
              <a:rPr lang="ru-RU" sz="1000" b="1" dirty="0" smtClean="0"/>
              <a:t>светильников</a:t>
            </a:r>
            <a:r>
              <a:rPr lang="ru-RU" sz="1200" b="1" dirty="0" smtClean="0"/>
              <a:t> </a:t>
            </a:r>
            <a:r>
              <a:rPr lang="ru-RU" sz="1200" b="1" dirty="0"/>
              <a:t>«Люмьер ДСП-100.1</a:t>
            </a:r>
            <a:r>
              <a:rPr lang="ru-RU" sz="1200" b="1" dirty="0" smtClean="0"/>
              <a:t>»</a:t>
            </a:r>
            <a:endParaRPr lang="ru-RU" sz="12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67973"/>
              </p:ext>
            </p:extLst>
          </p:nvPr>
        </p:nvGraphicFramePr>
        <p:xfrm>
          <a:off x="5591167" y="730185"/>
          <a:ext cx="4924433" cy="6445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7306"/>
                <a:gridCol w="2167127"/>
              </a:tblGrid>
              <a:tr h="258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Люмьер ДСП-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14 000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140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К(60°), Г(90°), Л(120°)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smtClean="0">
                          <a:cs typeface="Times New Roman" panose="02020603050405020304" pitchFamily="18" charset="0"/>
                        </a:rPr>
                        <a:t>Citizen Electronics 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72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81113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40х195х4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160x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766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3580384" y="7255930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2929" y="138490"/>
            <a:ext cx="51363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6700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светильники серии «</a:t>
            </a:r>
            <a:r>
              <a:rPr lang="ru-RU" sz="900" b="1" dirty="0"/>
              <a:t>Люмьер ДСП</a:t>
            </a:r>
            <a:r>
              <a:rPr lang="ru-RU" sz="900" dirty="0" smtClean="0"/>
              <a:t>» 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 smtClean="0"/>
              <a:t>	</a:t>
            </a:r>
            <a:r>
              <a:rPr lang="ru-RU" sz="900" dirty="0" smtClean="0"/>
              <a:t>Вид климатического исполнения  УХЛ 2 по ГОСТ 15150  температура окружающей среды  должна составлять от 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до +40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 и относительной влажности не более 75% при температуре 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 smtClean="0"/>
              <a:t>	</a:t>
            </a:r>
            <a:r>
              <a:rPr lang="ru-RU" sz="900" dirty="0" smtClean="0"/>
              <a:t>Согласно ГОСТ 14254 по защищенности от проникновения пыли и влаги светильник соответствует стандарту </a:t>
            </a:r>
            <a:r>
              <a:rPr lang="en-US" sz="900" dirty="0" smtClean="0"/>
              <a:t>IP</a:t>
            </a:r>
            <a:r>
              <a:rPr lang="ru-RU" sz="900" dirty="0" smtClean="0"/>
              <a:t>-65.</a:t>
            </a:r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 smtClean="0"/>
              <a:t>	</a:t>
            </a:r>
            <a:r>
              <a:rPr lang="ru-RU" sz="900" dirty="0" smtClean="0"/>
              <a:t>В соответствии с условиями размещения по допускаемым механическим воздействиям светильник относится к группе исполнения М1 в соответствии с ГОСТ 17516.1.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 smtClean="0"/>
              <a:t>	</a:t>
            </a:r>
            <a:r>
              <a:rPr lang="ru-RU" sz="900" dirty="0" smtClean="0"/>
              <a:t>Основные 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+10</a:t>
            </a:r>
            <a:r>
              <a:rPr lang="ru-RU" sz="900" dirty="0" smtClean="0"/>
              <a:t>%. 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уведомления.</a:t>
            </a:r>
            <a:endParaRPr lang="ru-RU" sz="9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2929" y="2803909"/>
            <a:ext cx="6211624" cy="82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400" b="1" dirty="0" smtClean="0"/>
              <a:t>2.	Комплектность</a:t>
            </a:r>
          </a:p>
          <a:p>
            <a:pPr defTabSz="266700"/>
            <a:r>
              <a:rPr lang="ru-RU" sz="900" dirty="0"/>
              <a:t>2.1.</a:t>
            </a:r>
            <a:r>
              <a:rPr lang="en-US" sz="900" dirty="0"/>
              <a:t>	</a:t>
            </a:r>
            <a:r>
              <a:rPr lang="ru-RU" sz="900" dirty="0"/>
              <a:t>Комплект поставки светильника составляет: </a:t>
            </a:r>
          </a:p>
          <a:p>
            <a:pPr defTabSz="266700"/>
            <a:r>
              <a:rPr lang="en-US" sz="900" dirty="0"/>
              <a:t>	</a:t>
            </a:r>
            <a:r>
              <a:rPr lang="ru-RU" sz="900" dirty="0"/>
              <a:t>Светильник – 1 шт</a:t>
            </a:r>
            <a:r>
              <a:rPr lang="ru-RU" sz="900" dirty="0" smtClean="0"/>
              <a:t>.</a:t>
            </a:r>
            <a:r>
              <a:rPr lang="en-US" sz="900" dirty="0" smtClean="0"/>
              <a:t>; 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</a:t>
            </a:r>
            <a:r>
              <a:rPr lang="ru-RU" sz="900" dirty="0"/>
              <a:t>на изделие</a:t>
            </a:r>
            <a:r>
              <a:rPr lang="en-US" sz="900" dirty="0"/>
              <a:t> – 1 </a:t>
            </a:r>
            <a:r>
              <a:rPr lang="en-US" sz="900" dirty="0" err="1" smtClean="0"/>
              <a:t>экз</a:t>
            </a:r>
            <a:r>
              <a:rPr lang="en-US" sz="900" dirty="0" smtClean="0"/>
              <a:t>.;  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</a:t>
            </a:r>
            <a:r>
              <a:rPr lang="en-US" sz="900" dirty="0" err="1"/>
              <a:t>шт</a:t>
            </a:r>
            <a:r>
              <a:rPr lang="en-US" sz="900" dirty="0"/>
              <a:t>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22929" y="3346516"/>
            <a:ext cx="513634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/>
              <a:t>3.	Ресурсы срок службы</a:t>
            </a:r>
            <a:r>
              <a:rPr lang="en-US" sz="1400" b="1" dirty="0"/>
              <a:t> </a:t>
            </a:r>
            <a:r>
              <a:rPr lang="ru-RU" sz="1400" b="1" dirty="0"/>
              <a:t>и гарантии 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/>
              <a:t>3.1.</a:t>
            </a:r>
            <a:r>
              <a:rPr lang="en-US" sz="900" dirty="0"/>
              <a:t>	</a:t>
            </a:r>
            <a:r>
              <a:rPr lang="ru-RU" sz="900" dirty="0"/>
              <a:t> Срок службы светодиодов составляет более </a:t>
            </a:r>
            <a:r>
              <a:rPr lang="en-US" sz="900" dirty="0" smtClean="0"/>
              <a:t>5</a:t>
            </a:r>
            <a:r>
              <a:rPr lang="ru-RU" sz="900" dirty="0" smtClean="0"/>
              <a:t>0 </a:t>
            </a:r>
            <a:r>
              <a:rPr lang="ru-RU" sz="900" dirty="0"/>
              <a:t>000 часов. Указанные ресурсы, срок службы и хранения действительны при соблюдении потребителем требований действующей эксплуатационной документации.</a:t>
            </a:r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/>
              <a:t>3.2.</a:t>
            </a:r>
            <a:r>
              <a:rPr lang="en-US" sz="900" dirty="0"/>
              <a:t>	</a:t>
            </a:r>
            <a:r>
              <a:rPr lang="ru-RU" sz="900" dirty="0"/>
              <a:t>Гарантии 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/>
              <a:t>a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dirty="0"/>
              <a:t>	b</a:t>
            </a:r>
            <a:r>
              <a:rPr lang="ru-RU" sz="900" dirty="0"/>
              <a:t>.</a:t>
            </a:r>
            <a:r>
              <a:rPr lang="en-US" sz="900" dirty="0"/>
              <a:t>	</a:t>
            </a:r>
            <a:r>
              <a:rPr lang="ru-RU" sz="900" dirty="0"/>
              <a:t>Гарантийный срок эксплуатации светильника составляет 60 месяцев.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/>
              <a:t>c</a:t>
            </a:r>
            <a:r>
              <a:rPr lang="ru-RU" sz="900" dirty="0"/>
              <a:t>. </a:t>
            </a:r>
            <a:r>
              <a:rPr lang="en-US" sz="900" dirty="0"/>
              <a:t>	</a:t>
            </a:r>
            <a:r>
              <a:rPr lang="ru-RU" sz="900" dirty="0"/>
              <a:t>При выявлении неисправностей в течение гарантийного срока производитель обязуется осуществить ремонт или замену изделия на аналогичное бесплатно. Гарантийные  обязательства 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/>
              <a:t>наличии 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/>
              <a:t>	</a:t>
            </a:r>
            <a:r>
              <a:rPr lang="ru-RU" sz="900" dirty="0"/>
              <a:t>При обнаружении вышеописанных нарушений ремонт производится на платной  основе по действующим на момент обращения к производителю расценкам. </a:t>
            </a:r>
            <a:endParaRPr lang="ru-RU" sz="900" dirty="0" smtClean="0"/>
          </a:p>
          <a:p>
            <a:pPr marL="447675" lvl="1" indent="-447675" algn="just"/>
            <a:r>
              <a:rPr lang="ru-RU" sz="900" dirty="0" smtClean="0"/>
              <a:t>3.3</a:t>
            </a:r>
            <a:r>
              <a:rPr lang="ru-RU" sz="900" dirty="0"/>
              <a:t>.</a:t>
            </a:r>
            <a:r>
              <a:rPr lang="en-US" sz="900" b="1" dirty="0"/>
              <a:t>	</a:t>
            </a:r>
            <a:r>
              <a:rPr lang="ru-RU" sz="900" dirty="0"/>
              <a:t>Чистку светильников  от пыли и загрязнений и пыли производить мягкой </a:t>
            </a:r>
            <a:r>
              <a:rPr lang="ru-RU" sz="900" dirty="0" err="1"/>
              <a:t>безворсовой</a:t>
            </a:r>
            <a:r>
              <a:rPr lang="ru-RU" sz="900" dirty="0"/>
              <a:t> тканью без применения абразивных материалов и растворителей не реже двух раз в год. </a:t>
            </a:r>
            <a:endParaRPr lang="ru-RU" sz="1543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2929" y="6301631"/>
            <a:ext cx="5136346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/>
            <a:r>
              <a:rPr lang="ru-RU" sz="1543" b="1" dirty="0" smtClean="0"/>
              <a:t>4.	Транспортирование и хранение </a:t>
            </a:r>
          </a:p>
          <a:p>
            <a:pPr algn="just" defTabSz="266700"/>
            <a:r>
              <a:rPr lang="ru-RU" sz="900" dirty="0"/>
              <a:t>4.1.</a:t>
            </a:r>
            <a:r>
              <a:rPr lang="en-US" sz="900" b="1" dirty="0"/>
              <a:t>	</a:t>
            </a:r>
            <a:r>
              <a:rPr lang="ru-RU" sz="900" dirty="0"/>
              <a:t>Транспортирование светильника может производиться автомобильным, </a:t>
            </a:r>
            <a:r>
              <a:rPr lang="en-US" sz="900" dirty="0"/>
              <a:t>	</a:t>
            </a:r>
            <a:r>
              <a:rPr lang="ru-RU" sz="900" dirty="0"/>
              <a:t>железнодорожным, воздушным и водным транспортом.</a:t>
            </a:r>
          </a:p>
          <a:p>
            <a:pPr marL="266700" indent="-266700" algn="just" defTabSz="266700"/>
            <a:r>
              <a:rPr lang="ru-RU" sz="900" dirty="0"/>
              <a:t>4.2.</a:t>
            </a:r>
            <a:r>
              <a:rPr lang="en-US" sz="900" dirty="0"/>
              <a:t>	</a:t>
            </a:r>
            <a:r>
              <a:rPr lang="ru-RU" sz="900" dirty="0"/>
              <a:t>Упакованные светильники следует хранить под навесами или в помещениях, где колебания температуры и влажности воздуха несущественно отличаются от  колебаний на открытом воздухе. Необходимо исключить присутствие в воздухе кислотных и щелочных примесей, вредно влияющих на светильники</a:t>
            </a:r>
            <a:r>
              <a:rPr lang="ru-RU" sz="900" dirty="0" smtClean="0"/>
              <a:t>.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</TotalTime>
  <Words>281</Words>
  <Application>Microsoft Office PowerPoint</Application>
  <PresentationFormat>Произвольный</PresentationFormat>
  <Paragraphs>118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117</cp:revision>
  <cp:lastPrinted>2015-07-13T12:29:38Z</cp:lastPrinted>
  <dcterms:created xsi:type="dcterms:W3CDTF">2015-03-31T07:42:46Z</dcterms:created>
  <dcterms:modified xsi:type="dcterms:W3CDTF">2017-02-03T05:36:17Z</dcterms:modified>
</cp:coreProperties>
</file>