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9872663" cy="6797675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56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0" userDrawn="1">
          <p15:clr>
            <a:srgbClr val="A4A3A4"/>
          </p15:clr>
        </p15:guide>
        <p15:guide id="2" pos="31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30" autoAdjust="0"/>
    <p:restoredTop sz="94434" autoAdjust="0"/>
  </p:normalViewPr>
  <p:slideViewPr>
    <p:cSldViewPr snapToGrid="0">
      <p:cViewPr>
        <p:scale>
          <a:sx n="150" d="100"/>
          <a:sy n="150" d="100"/>
        </p:scale>
        <p:origin x="-180" y="72"/>
      </p:cViewPr>
      <p:guideLst>
        <p:guide orient="horz" pos="2356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1656" y="54"/>
      </p:cViewPr>
      <p:guideLst>
        <p:guide orient="horz" pos="2140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4277134" cy="340265"/>
          </a:xfrm>
          <a:prstGeom prst="rect">
            <a:avLst/>
          </a:prstGeom>
        </p:spPr>
        <p:txBody>
          <a:bodyPr vert="horz" lIns="91021" tIns="45510" rIns="91021" bIns="45510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79" y="4"/>
            <a:ext cx="4277134" cy="340265"/>
          </a:xfrm>
          <a:prstGeom prst="rect">
            <a:avLst/>
          </a:prstGeom>
        </p:spPr>
        <p:txBody>
          <a:bodyPr vert="horz" lIns="91021" tIns="45510" rIns="91021" bIns="45510" rtlCol="0"/>
          <a:lstStyle>
            <a:lvl1pPr algn="r">
              <a:defRPr sz="1100"/>
            </a:lvl1pPr>
          </a:lstStyle>
          <a:p>
            <a:fld id="{95A86B00-2461-42C6-AA08-ECEC885416B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1" tIns="45510" rIns="91021" bIns="4551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032" y="3271110"/>
            <a:ext cx="7898600" cy="2676456"/>
          </a:xfrm>
          <a:prstGeom prst="rect">
            <a:avLst/>
          </a:prstGeom>
        </p:spPr>
        <p:txBody>
          <a:bodyPr vert="horz" lIns="91021" tIns="45510" rIns="91021" bIns="4551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57410"/>
            <a:ext cx="4277134" cy="340265"/>
          </a:xfrm>
          <a:prstGeom prst="rect">
            <a:avLst/>
          </a:prstGeom>
        </p:spPr>
        <p:txBody>
          <a:bodyPr vert="horz" lIns="91021" tIns="45510" rIns="91021" bIns="45510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79" y="6457410"/>
            <a:ext cx="4277134" cy="340265"/>
          </a:xfrm>
          <a:prstGeom prst="rect">
            <a:avLst/>
          </a:prstGeom>
        </p:spPr>
        <p:txBody>
          <a:bodyPr vert="horz" lIns="91021" tIns="45510" rIns="91021" bIns="45510" rtlCol="0" anchor="b"/>
          <a:lstStyle>
            <a:lvl1pPr algn="r">
              <a:defRPr sz="1100"/>
            </a:lvl1pPr>
          </a:lstStyle>
          <a:p>
            <a:fld id="{3C50FEE8-AB83-4E47-97AC-961DF328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1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14700" y="849313"/>
            <a:ext cx="3243263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0FEE8-AB83-4E47-97AC-961DF3285BF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0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18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80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9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7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08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2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6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1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1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8A434-308A-4269-B196-5C34A356B47C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9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61" y="138685"/>
            <a:ext cx="2176844" cy="166714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255" y="391909"/>
            <a:ext cx="1311796" cy="10484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49197" y="1533215"/>
            <a:ext cx="4941703" cy="2466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86" b="1" dirty="0" smtClean="0"/>
              <a:t>Паспорт на изделие</a:t>
            </a:r>
          </a:p>
          <a:p>
            <a:pPr algn="ctr"/>
            <a:r>
              <a:rPr lang="ru-RU" sz="3086" b="1" dirty="0" smtClean="0"/>
              <a:t> </a:t>
            </a:r>
            <a:r>
              <a:rPr lang="ru-RU" sz="3086" b="1" dirty="0"/>
              <a:t>«Люмьер ДО-4</a:t>
            </a:r>
            <a:r>
              <a:rPr lang="en-US" sz="3086" b="1" dirty="0"/>
              <a:t>00</a:t>
            </a:r>
            <a:r>
              <a:rPr lang="ru-RU" sz="3086" b="1" dirty="0" smtClean="0"/>
              <a:t>.1.</a:t>
            </a:r>
            <a:r>
              <a:rPr lang="en-US" sz="3086" b="1" dirty="0" smtClean="0"/>
              <a:t>25</a:t>
            </a:r>
            <a:r>
              <a:rPr lang="ru-RU" sz="3086" b="1" dirty="0" smtClean="0"/>
              <a:t>»</a:t>
            </a:r>
            <a:endParaRPr lang="en-US" sz="3086" b="1" dirty="0" smtClean="0"/>
          </a:p>
          <a:p>
            <a:pPr algn="ctr"/>
            <a:r>
              <a:rPr lang="ru-RU" sz="3086" b="1" dirty="0"/>
              <a:t>«Люмьер ДО-4</a:t>
            </a:r>
            <a:r>
              <a:rPr lang="en-US" sz="3086" b="1" dirty="0"/>
              <a:t>00</a:t>
            </a:r>
            <a:r>
              <a:rPr lang="ru-RU" sz="3086" b="1" dirty="0" smtClean="0"/>
              <a:t>.1.</a:t>
            </a:r>
            <a:r>
              <a:rPr lang="en-US" sz="3086" b="1" dirty="0" smtClean="0"/>
              <a:t>45</a:t>
            </a:r>
            <a:r>
              <a:rPr lang="ru-RU" sz="3086" b="1" dirty="0" smtClean="0"/>
              <a:t>»</a:t>
            </a:r>
            <a:endParaRPr lang="ru-RU" sz="3086" b="1" dirty="0"/>
          </a:p>
          <a:p>
            <a:pPr algn="ctr"/>
            <a:r>
              <a:rPr lang="ru-RU" sz="3086" b="1" dirty="0"/>
              <a:t>«Люмьер ДО-4</a:t>
            </a:r>
            <a:r>
              <a:rPr lang="en-US" sz="3086" b="1" dirty="0"/>
              <a:t>00</a:t>
            </a:r>
            <a:r>
              <a:rPr lang="ru-RU" sz="3086" b="1" dirty="0" smtClean="0"/>
              <a:t>.1.</a:t>
            </a:r>
            <a:r>
              <a:rPr lang="en-US" sz="3086" b="1" dirty="0" smtClean="0"/>
              <a:t>60</a:t>
            </a:r>
            <a:r>
              <a:rPr lang="ru-RU" sz="3086" b="1" dirty="0" smtClean="0"/>
              <a:t>»</a:t>
            </a:r>
            <a:endParaRPr lang="ru-RU" sz="3086" b="1" dirty="0"/>
          </a:p>
          <a:p>
            <a:pPr algn="ctr"/>
            <a:r>
              <a:rPr lang="ru-RU" sz="3086" b="1" dirty="0" smtClean="0"/>
              <a:t>«Люмьер ДО-4</a:t>
            </a:r>
            <a:r>
              <a:rPr lang="en-US" sz="3086" b="1" dirty="0" smtClean="0"/>
              <a:t>00</a:t>
            </a:r>
            <a:r>
              <a:rPr lang="ru-RU" sz="3086" b="1" dirty="0" smtClean="0"/>
              <a:t>.1.</a:t>
            </a:r>
            <a:r>
              <a:rPr lang="en-US" sz="3086" b="1" dirty="0" smtClean="0"/>
              <a:t>75</a:t>
            </a:r>
            <a:r>
              <a:rPr lang="ru-RU" sz="3086" b="1" dirty="0" smtClean="0"/>
              <a:t>»</a:t>
            </a:r>
            <a:endParaRPr lang="ru-RU" sz="3086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1310" y="2010062"/>
            <a:ext cx="4728504" cy="143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43" b="1" dirty="0" smtClean="0"/>
              <a:t>5. </a:t>
            </a:r>
            <a:r>
              <a:rPr lang="ru-RU" sz="1543" b="1" dirty="0"/>
              <a:t>Транспортирование и хранение </a:t>
            </a:r>
          </a:p>
          <a:p>
            <a:pPr algn="just" defTabSz="266700"/>
            <a:r>
              <a:rPr lang="ru-RU" sz="900" dirty="0" smtClean="0"/>
              <a:t>5.1.	Транспортирование светильника может производиться автомобильным, 	железнодорожным, воздушным и водным транспортом.</a:t>
            </a:r>
            <a:endParaRPr lang="ru-RU" sz="900" dirty="0"/>
          </a:p>
          <a:p>
            <a:pPr algn="just" defTabSz="266700"/>
            <a:r>
              <a:rPr lang="ru-RU" sz="900" dirty="0" smtClean="0"/>
              <a:t>5.2.	Упакованные светильники </a:t>
            </a:r>
            <a:r>
              <a:rPr lang="ru-RU" sz="900" dirty="0"/>
              <a:t>следует хранить под навесами или в помещениях, где </a:t>
            </a:r>
            <a:r>
              <a:rPr lang="ru-RU" sz="900" dirty="0" smtClean="0"/>
              <a:t>	колебания </a:t>
            </a:r>
            <a:r>
              <a:rPr lang="ru-RU" sz="900" dirty="0"/>
              <a:t>температуры и влажности воздуха несущественно отличаются от  </a:t>
            </a:r>
            <a:r>
              <a:rPr lang="ru-RU" sz="900" dirty="0" smtClean="0"/>
              <a:t>	колебаний </a:t>
            </a:r>
            <a:r>
              <a:rPr lang="ru-RU" sz="900" dirty="0"/>
              <a:t>на открытом воздухе. Необходимо исключить присутствие в воздухе </a:t>
            </a:r>
            <a:r>
              <a:rPr lang="ru-RU" sz="900" dirty="0" smtClean="0"/>
              <a:t>	кислотных </a:t>
            </a:r>
            <a:r>
              <a:rPr lang="ru-RU" sz="900" dirty="0"/>
              <a:t>и щелочных примесей, вредно влияющих на </a:t>
            </a:r>
            <a:r>
              <a:rPr lang="ru-RU" sz="900" dirty="0" smtClean="0"/>
              <a:t>светильники.</a:t>
            </a:r>
          </a:p>
          <a:p>
            <a:pPr marL="228600" indent="-228600" algn="just" defTabSz="266700">
              <a:buFont typeface="+mj-lt"/>
              <a:buAutoNum type="arabicPeriod"/>
            </a:pPr>
            <a:endParaRPr lang="ru-RU" sz="900" dirty="0" smtClean="0"/>
          </a:p>
          <a:p>
            <a:pPr marL="228600" indent="-228600" algn="just">
              <a:buFont typeface="+mj-lt"/>
              <a:buAutoNum type="arabicPeriod"/>
            </a:pPr>
            <a:endParaRPr lang="ru-RU" sz="9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1310" y="3029484"/>
            <a:ext cx="4728504" cy="296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43" b="1" dirty="0" smtClean="0"/>
              <a:t>6. </a:t>
            </a:r>
            <a:r>
              <a:rPr lang="ru-RU" sz="1543" b="1" dirty="0"/>
              <a:t>Правила установки и техника безопасности</a:t>
            </a:r>
          </a:p>
          <a:p>
            <a:pPr marL="266700" indent="-266700" algn="just" defTabSz="266700"/>
            <a:r>
              <a:rPr lang="ru-RU" sz="900" dirty="0" smtClean="0"/>
              <a:t>6.1.</a:t>
            </a:r>
            <a:r>
              <a:rPr lang="ru-RU" sz="900" dirty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установке и монтаже </a:t>
            </a:r>
            <a:r>
              <a:rPr lang="ru-RU" sz="900" dirty="0" smtClean="0"/>
              <a:t>светильника </a:t>
            </a:r>
            <a:r>
              <a:rPr lang="ru-RU" sz="900" dirty="0"/>
              <a:t>необходимо руководствоваться правилами устройства электроустановок.</a:t>
            </a:r>
          </a:p>
          <a:p>
            <a:pPr marL="266700" indent="-266700" algn="just" defTabSz="266700"/>
            <a:r>
              <a:rPr lang="ru-RU" sz="900" dirty="0" smtClean="0"/>
              <a:t>6.2.	В </a:t>
            </a:r>
            <a:r>
              <a:rPr lang="ru-RU" sz="900" dirty="0"/>
              <a:t>процессе подготовки </a:t>
            </a:r>
            <a:r>
              <a:rPr lang="ru-RU" sz="900" dirty="0" smtClean="0"/>
              <a:t>светильника </a:t>
            </a:r>
            <a:r>
              <a:rPr lang="ru-RU" sz="900" dirty="0"/>
              <a:t>к эксплуатации следует проверить комплектность </a:t>
            </a:r>
            <a:r>
              <a:rPr lang="ru-RU" sz="900" dirty="0" smtClean="0"/>
              <a:t>светильника </a:t>
            </a:r>
            <a:r>
              <a:rPr lang="ru-RU" sz="900" dirty="0"/>
              <a:t>и его внешний </a:t>
            </a:r>
            <a:r>
              <a:rPr lang="ru-RU" sz="900" dirty="0" smtClean="0"/>
              <a:t>вид. Светильник </a:t>
            </a:r>
            <a:r>
              <a:rPr lang="ru-RU" sz="900" dirty="0"/>
              <a:t>визуально должен быть без повреждений</a:t>
            </a:r>
            <a:r>
              <a:rPr lang="ru-RU" sz="900" dirty="0" smtClean="0"/>
              <a:t>.</a:t>
            </a:r>
            <a:endParaRPr lang="ru-RU" sz="900" dirty="0"/>
          </a:p>
          <a:p>
            <a:pPr marL="266700" indent="-266700" algn="just" defTabSz="266700"/>
            <a:r>
              <a:rPr lang="ru-RU" sz="900" dirty="0" smtClean="0"/>
              <a:t>6.3. 	Инструкция по установке:</a:t>
            </a:r>
          </a:p>
          <a:p>
            <a:pPr marL="266700" indent="-266700" algn="just" defTabSz="266700"/>
            <a:r>
              <a:rPr lang="ru-RU" sz="900" dirty="0"/>
              <a:t>	</a:t>
            </a:r>
            <a:r>
              <a:rPr lang="en-US" sz="900" dirty="0" smtClean="0"/>
              <a:t>a.	</a:t>
            </a:r>
            <a:r>
              <a:rPr lang="ru-RU" sz="900" dirty="0" smtClean="0"/>
              <a:t>Закрепите светильник в зависимости от типа крепежа в </a:t>
            </a:r>
            <a:r>
              <a:rPr lang="ru-RU" sz="900" dirty="0"/>
              <a:t>необходимом </a:t>
            </a:r>
            <a:r>
              <a:rPr lang="ru-RU" sz="900" dirty="0" smtClean="0"/>
              <a:t>месте.</a:t>
            </a:r>
            <a:endParaRPr lang="ru-RU" sz="900" dirty="0"/>
          </a:p>
          <a:p>
            <a:pPr marL="266700" indent="-266700" algn="just" defTabSz="266700"/>
            <a:r>
              <a:rPr lang="ru-RU" sz="900" dirty="0" smtClean="0"/>
              <a:t>	</a:t>
            </a:r>
            <a:r>
              <a:rPr lang="en-US" sz="900" dirty="0" smtClean="0"/>
              <a:t>b.	</a:t>
            </a:r>
            <a:r>
              <a:rPr lang="ru-RU" sz="900" dirty="0" smtClean="0"/>
              <a:t>Выставьте </a:t>
            </a:r>
            <a:r>
              <a:rPr lang="ru-RU" sz="900" dirty="0"/>
              <a:t>и зафиксируйте нужное положение </a:t>
            </a:r>
            <a:r>
              <a:rPr lang="ru-RU" sz="900" dirty="0" smtClean="0"/>
              <a:t>светильника </a:t>
            </a:r>
            <a:r>
              <a:rPr lang="ru-RU" sz="900" dirty="0"/>
              <a:t>при помощи двух </a:t>
            </a:r>
            <a:r>
              <a:rPr lang="en-US" sz="900" dirty="0" smtClean="0"/>
              <a:t>	</a:t>
            </a:r>
            <a:r>
              <a:rPr lang="ru-RU" sz="900" dirty="0" smtClean="0"/>
              <a:t>болтов-фиксаторов , </a:t>
            </a:r>
            <a:r>
              <a:rPr lang="ru-RU" sz="900" dirty="0"/>
              <a:t>расположенных по краям поворотной лиры </a:t>
            </a:r>
            <a:r>
              <a:rPr lang="ru-RU" sz="900" dirty="0" smtClean="0"/>
              <a:t>.</a:t>
            </a:r>
          </a:p>
          <a:p>
            <a:pPr marL="541338" indent="-274638" algn="just" defTabSz="266700">
              <a:buAutoNum type="alphaLcPeriod" startAt="3"/>
            </a:pPr>
            <a:r>
              <a:rPr lang="ru-RU" sz="900" dirty="0" smtClean="0"/>
              <a:t>Подключите кабель питания светильника к проводу, отходящему от светильника. Соответствие назначения провода и его цвета представлено на схеме в наклейке, которая находится на конце питающего кабеля светильника </a:t>
            </a:r>
            <a:r>
              <a:rPr lang="ru-RU" sz="900" b="1" dirty="0" smtClean="0"/>
              <a:t>(подключение производить при выключенном питании, обязательно подключить заземление!)</a:t>
            </a:r>
            <a:r>
              <a:rPr lang="ru-RU" sz="900" dirty="0" smtClean="0"/>
              <a:t>. 	</a:t>
            </a:r>
          </a:p>
          <a:p>
            <a:pPr marL="541338" indent="-274638" algn="just" defTabSz="266700">
              <a:buAutoNum type="alphaLcPeriod" startAt="3"/>
            </a:pPr>
            <a:r>
              <a:rPr lang="ru-RU" sz="900" dirty="0" smtClean="0"/>
              <a:t>Убедитесь</a:t>
            </a:r>
            <a:r>
              <a:rPr lang="ru-RU" sz="900" dirty="0"/>
              <a:t>, что все электрические соединения надёжно </a:t>
            </a:r>
            <a:r>
              <a:rPr lang="ru-RU" sz="900" dirty="0" smtClean="0"/>
              <a:t>закреплены! </a:t>
            </a:r>
            <a:r>
              <a:rPr lang="en-US" sz="900" dirty="0" smtClean="0"/>
              <a:t>	</a:t>
            </a:r>
            <a:endParaRPr lang="ru-RU" sz="900" dirty="0" smtClean="0"/>
          </a:p>
          <a:p>
            <a:pPr marL="541338" indent="-274638" algn="just" defTabSz="266700">
              <a:buAutoNum type="alphaLcPeriod" startAt="3"/>
            </a:pPr>
            <a:r>
              <a:rPr lang="ru-RU" sz="900" dirty="0" smtClean="0"/>
              <a:t>Светильник </a:t>
            </a:r>
            <a:r>
              <a:rPr lang="ru-RU" sz="900" dirty="0"/>
              <a:t>готов к работе</a:t>
            </a:r>
            <a:r>
              <a:rPr lang="ru-RU" sz="900" dirty="0" smtClean="0"/>
              <a:t>.</a:t>
            </a:r>
            <a:endParaRPr lang="ru-RU" sz="900" dirty="0"/>
          </a:p>
          <a:p>
            <a:pPr marL="266700" indent="-266700" algn="just" defTabSz="266700"/>
            <a:r>
              <a:rPr lang="ru-RU" sz="900" dirty="0" smtClean="0"/>
              <a:t>6.</a:t>
            </a:r>
            <a:r>
              <a:rPr lang="en-US" sz="900" dirty="0" smtClean="0"/>
              <a:t>4</a:t>
            </a:r>
            <a:r>
              <a:rPr lang="ru-RU" sz="900" dirty="0" smtClean="0"/>
              <a:t>. </a:t>
            </a:r>
            <a:r>
              <a:rPr lang="en-US" sz="900" dirty="0" smtClean="0"/>
              <a:t>	</a:t>
            </a:r>
            <a:r>
              <a:rPr lang="ru-RU" sz="900" b="1" dirty="0" smtClean="0"/>
              <a:t>Запрещается</a:t>
            </a:r>
            <a:r>
              <a:rPr lang="ru-RU" sz="900" b="1" dirty="0"/>
              <a:t>: использовать </a:t>
            </a:r>
            <a:r>
              <a:rPr lang="ru-RU" sz="900" b="1" dirty="0" smtClean="0"/>
              <a:t>светильник </a:t>
            </a:r>
            <a:r>
              <a:rPr lang="ru-RU" sz="900" b="1" dirty="0"/>
              <a:t>без заземления</a:t>
            </a:r>
            <a:r>
              <a:rPr lang="en-US" sz="900" b="1" dirty="0"/>
              <a:t>; </a:t>
            </a:r>
            <a:r>
              <a:rPr lang="ru-RU" sz="900" b="1" dirty="0"/>
              <a:t>эксплуатировать </a:t>
            </a:r>
            <a:r>
              <a:rPr lang="ru-RU" sz="900" b="1" dirty="0" smtClean="0"/>
              <a:t>светильники </a:t>
            </a:r>
            <a:r>
              <a:rPr lang="ru-RU" sz="900" b="1" dirty="0"/>
              <a:t>с повреждённой изоляцией проводов и мест электрических соединений</a:t>
            </a:r>
            <a:r>
              <a:rPr lang="en-US" sz="900" b="1" dirty="0"/>
              <a:t>;</a:t>
            </a:r>
            <a:r>
              <a:rPr lang="ru-RU" sz="900" b="1" dirty="0"/>
              <a:t> проводить техническое обслуживание </a:t>
            </a:r>
            <a:r>
              <a:rPr lang="ru-RU" sz="900" b="1" dirty="0" smtClean="0"/>
              <a:t>светильников</a:t>
            </a:r>
            <a:r>
              <a:rPr lang="ru-RU" sz="900" b="1" dirty="0"/>
              <a:t>, находящихся под напряжением</a:t>
            </a:r>
            <a:r>
              <a:rPr lang="en-US" sz="900" b="1" dirty="0" smtClean="0"/>
              <a:t>.</a:t>
            </a:r>
            <a:endParaRPr lang="ru-RU" sz="900" b="1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361310" y="5909807"/>
            <a:ext cx="4728504" cy="63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43" b="1" dirty="0" smtClean="0"/>
              <a:t>7. </a:t>
            </a:r>
            <a:r>
              <a:rPr lang="ru-RU" sz="1543" b="1" dirty="0"/>
              <a:t>Свидетельство о приемке и упаковке</a:t>
            </a:r>
          </a:p>
          <a:p>
            <a:pPr defTabSz="266700"/>
            <a:r>
              <a:rPr lang="ru-RU" sz="900" b="1" dirty="0" smtClean="0"/>
              <a:t>7.1.</a:t>
            </a:r>
            <a:r>
              <a:rPr lang="ru-RU" sz="900" dirty="0"/>
              <a:t>	</a:t>
            </a:r>
            <a:r>
              <a:rPr lang="ru-RU" sz="900" dirty="0" smtClean="0"/>
              <a:t>Светильник «Люмьер </a:t>
            </a:r>
            <a:r>
              <a:rPr lang="ru-RU" sz="900" dirty="0" smtClean="0"/>
              <a:t>ДО-400.1» </a:t>
            </a:r>
            <a:r>
              <a:rPr lang="ru-RU" sz="900" dirty="0"/>
              <a:t>изготовлен  с соответствии с  требованиями ТУ 3461 – </a:t>
            </a:r>
            <a:r>
              <a:rPr lang="ru-RU" sz="900" dirty="0" smtClean="0"/>
              <a:t>	013 </a:t>
            </a:r>
            <a:r>
              <a:rPr lang="ru-RU" sz="900" dirty="0"/>
              <a:t>– 65995620 – 2015 и признан годным к эксплуатации</a:t>
            </a:r>
            <a:r>
              <a:rPr lang="ru-RU" sz="1000" dirty="0"/>
              <a:t>.</a:t>
            </a:r>
            <a:endParaRPr lang="ru-RU" sz="1000" b="1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 rot="16979863" flipV="1">
            <a:off x="-4451323" y="1982810"/>
            <a:ext cx="5397446" cy="45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263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184275"/>
              </p:ext>
            </p:extLst>
          </p:nvPr>
        </p:nvGraphicFramePr>
        <p:xfrm>
          <a:off x="349357" y="6542916"/>
          <a:ext cx="4728504" cy="7595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32316"/>
                <a:gridCol w="3496188"/>
              </a:tblGrid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Дата выпуска</a:t>
                      </a:r>
                      <a:endParaRPr lang="ru-RU" sz="1000" b="1" dirty="0"/>
                    </a:p>
                  </a:txBody>
                  <a:tcPr marL="100796" marR="100796" marT="50398" marB="5039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20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Серийной</a:t>
                      </a:r>
                      <a:r>
                        <a:rPr lang="ru-RU" sz="1000" b="1" baseline="0" dirty="0" smtClean="0"/>
                        <a:t> номер</a:t>
                      </a:r>
                      <a:endParaRPr lang="ru-RU" sz="1000" b="1" dirty="0"/>
                    </a:p>
                  </a:txBody>
                  <a:tcPr marL="100796" marR="100796" marT="50398" marB="5039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ОТК</a:t>
                      </a:r>
                      <a:endParaRPr lang="ru-RU" sz="1000" b="1" dirty="0"/>
                    </a:p>
                  </a:txBody>
                  <a:tcPr marL="100796" marR="100796" marT="50398" marB="5039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009845" y="-464340"/>
            <a:ext cx="4073104" cy="312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552645" y="-7141"/>
            <a:ext cx="407310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48288" y="6894392"/>
            <a:ext cx="534352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/>
              <a:t>Светодиодный прожектор</a:t>
            </a:r>
          </a:p>
          <a:p>
            <a:pPr algn="ctr"/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 rot="10800000" flipH="1" flipV="1">
            <a:off x="5549197" y="2155910"/>
            <a:ext cx="360000" cy="3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10800000" flipH="1" flipV="1">
            <a:off x="5549198" y="2622079"/>
            <a:ext cx="360000" cy="3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10800000" flipH="1" flipV="1">
            <a:off x="5549198" y="3087828"/>
            <a:ext cx="360000" cy="3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10800000" flipH="1" flipV="1">
            <a:off x="5549198" y="3550965"/>
            <a:ext cx="360000" cy="36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 rot="10800000" flipV="1">
            <a:off x="6955435" y="391909"/>
            <a:ext cx="3616457" cy="71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000" b="1" dirty="0">
                <a:ea typeface="Times New Roman" panose="02020603050405020304" pitchFamily="18" charset="0"/>
              </a:rPr>
              <a:t>Общество с ограниченной ответственностью </a:t>
            </a:r>
            <a:endParaRPr lang="ru-RU" altLang="ru-RU" sz="1000" b="1" dirty="0" smtClean="0">
              <a:ea typeface="Times New Roman" panose="02020603050405020304" pitchFamily="18" charset="0"/>
            </a:endParaRPr>
          </a:p>
          <a:p>
            <a:r>
              <a:rPr lang="ru-RU" altLang="ru-RU" sz="1000" b="1" dirty="0" smtClean="0">
                <a:ea typeface="Times New Roman" panose="02020603050405020304" pitchFamily="18" charset="0"/>
              </a:rPr>
              <a:t>«</a:t>
            </a:r>
            <a:r>
              <a:rPr lang="ru-RU" altLang="ru-RU" sz="1000" b="1" dirty="0">
                <a:ea typeface="Times New Roman" panose="02020603050405020304" pitchFamily="18" charset="0"/>
              </a:rPr>
              <a:t>АС-Терра»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192289, г. Санкт-Петербург, ул. Софийская, д.66, лит. А.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тел./факс: +7 (812) </a:t>
            </a:r>
            <a:r>
              <a:rPr lang="ru-RU" altLang="ru-RU" sz="1000" dirty="0" smtClean="0">
                <a:ea typeface="Times New Roman" panose="02020603050405020304" pitchFamily="18" charset="0"/>
              </a:rPr>
              <a:t>406-8-777</a:t>
            </a:r>
            <a:endParaRPr lang="ru-RU" altLang="ru-RU" sz="1000" dirty="0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923" y="583305"/>
            <a:ext cx="1433039" cy="388952"/>
          </a:xfrm>
          <a:prstGeom prst="rect">
            <a:avLst/>
          </a:prstGeom>
        </p:spPr>
      </p:pic>
      <p:pic>
        <p:nvPicPr>
          <p:cNvPr id="1026" name="Picture 2" descr="C:\Users\YPIV\Desktop\1. Светильник АС-Марс-400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12" b="-1768"/>
          <a:stretch/>
        </p:blipFill>
        <p:spPr bwMode="auto">
          <a:xfrm>
            <a:off x="6989962" y="4231239"/>
            <a:ext cx="2234564" cy="247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361310" y="1697287"/>
            <a:ext cx="47355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/>
              <a:t>Рисунок 1. </a:t>
            </a:r>
            <a:endParaRPr lang="ru-RU" sz="1000" b="1" dirty="0"/>
          </a:p>
          <a:p>
            <a:pPr algn="ctr"/>
            <a:r>
              <a:rPr lang="ru-RU" sz="1000" b="1" dirty="0"/>
              <a:t>Габаритные размеры </a:t>
            </a:r>
            <a:r>
              <a:rPr lang="ru-RU" sz="1000" b="1" dirty="0" smtClean="0"/>
              <a:t>прожектора «Люмьер ДО-4</a:t>
            </a:r>
            <a:r>
              <a:rPr lang="en-US" sz="1000" b="1" dirty="0" smtClean="0"/>
              <a:t>00</a:t>
            </a:r>
            <a:r>
              <a:rPr lang="ru-RU" sz="1000" b="1" dirty="0" smtClean="0"/>
              <a:t>.1» </a:t>
            </a:r>
            <a:r>
              <a:rPr lang="ru-RU" sz="1000" b="1" dirty="0" smtClean="0"/>
              <a:t>(а) и поворотной лиры (б). </a:t>
            </a:r>
            <a:endParaRPr lang="ru-RU" sz="10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570475" y="1549446"/>
            <a:ext cx="2471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 smtClean="0"/>
              <a:t>а</a:t>
            </a:r>
            <a:endParaRPr lang="ru-RU" sz="1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885412" y="1533215"/>
            <a:ext cx="2535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 smtClean="0"/>
              <a:t>б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41170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926" y="79334"/>
            <a:ext cx="497350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1. </a:t>
            </a:r>
            <a:r>
              <a:rPr lang="ru-RU" sz="1400" b="1" dirty="0"/>
              <a:t>Основные сведения об изделии и технические </a:t>
            </a:r>
            <a:r>
              <a:rPr lang="ru-RU" sz="1400" b="1" dirty="0" smtClean="0"/>
              <a:t>данные</a:t>
            </a:r>
            <a:endParaRPr lang="ru-RU" sz="1400" b="1" dirty="0"/>
          </a:p>
          <a:p>
            <a:pPr algn="just">
              <a:tabLst>
                <a:tab pos="266700" algn="l"/>
              </a:tabLst>
            </a:pPr>
            <a:r>
              <a:rPr lang="ru-RU" sz="900" dirty="0" smtClean="0"/>
              <a:t>1.1.</a:t>
            </a:r>
            <a:r>
              <a:rPr lang="ru-RU" sz="900" b="1" dirty="0"/>
              <a:t>	</a:t>
            </a:r>
            <a:r>
              <a:rPr lang="ru-RU" sz="900" dirty="0" smtClean="0"/>
              <a:t>Светодиодные </a:t>
            </a:r>
            <a:r>
              <a:rPr lang="ru-RU" sz="900" dirty="0"/>
              <a:t>прожектора </a:t>
            </a:r>
            <a:r>
              <a:rPr lang="ru-RU" sz="900" dirty="0" smtClean="0"/>
              <a:t>«</a:t>
            </a:r>
            <a:r>
              <a:rPr lang="ru-RU" sz="900" b="1" dirty="0" smtClean="0"/>
              <a:t>Люмьер ДО-4</a:t>
            </a:r>
            <a:r>
              <a:rPr lang="en-US" sz="900" b="1" dirty="0" smtClean="0"/>
              <a:t>00</a:t>
            </a:r>
            <a:r>
              <a:rPr lang="ru-RU" sz="900" b="1" dirty="0" smtClean="0"/>
              <a:t>.1</a:t>
            </a:r>
            <a:r>
              <a:rPr lang="ru-RU" sz="900" b="1" i="1" dirty="0" smtClean="0"/>
              <a:t>» </a:t>
            </a:r>
            <a:r>
              <a:rPr lang="ru-RU" sz="900" dirty="0"/>
              <a:t>предназначены для </a:t>
            </a:r>
            <a:r>
              <a:rPr lang="ru-RU" sz="900" dirty="0" smtClean="0"/>
              <a:t>освещения  открытого 	пространства, зоны активного отдыха, территории площадей.</a:t>
            </a:r>
            <a:endParaRPr lang="ru-RU" sz="900" dirty="0"/>
          </a:p>
          <a:p>
            <a:pPr marL="266700" indent="-266700" algn="just" defTabSz="266700"/>
            <a:r>
              <a:rPr lang="ru-RU" sz="900" dirty="0" smtClean="0"/>
              <a:t>1.2.</a:t>
            </a:r>
            <a:r>
              <a:rPr lang="ru-RU" sz="900" dirty="0"/>
              <a:t>	</a:t>
            </a:r>
            <a:r>
              <a:rPr lang="ru-RU" sz="900" dirty="0" smtClean="0"/>
              <a:t>Вид </a:t>
            </a:r>
            <a:r>
              <a:rPr lang="ru-RU" sz="900" dirty="0"/>
              <a:t>климатического исполнения  </a:t>
            </a:r>
            <a:r>
              <a:rPr lang="ru-RU" sz="900" dirty="0" smtClean="0"/>
              <a:t>УХЛ1 </a:t>
            </a:r>
            <a:r>
              <a:rPr lang="ru-RU" sz="900" dirty="0"/>
              <a:t>по ГОСТ </a:t>
            </a:r>
            <a:r>
              <a:rPr lang="ru-RU" sz="900" dirty="0" smtClean="0"/>
              <a:t>15150 : </a:t>
            </a:r>
            <a:r>
              <a:rPr lang="ru-RU" sz="900" dirty="0"/>
              <a:t>температура окружающей среды  должна составлять от </a:t>
            </a:r>
            <a:r>
              <a:rPr lang="ru-RU" sz="900" dirty="0" smtClean="0"/>
              <a:t>-</a:t>
            </a:r>
            <a:r>
              <a:rPr lang="en-US" sz="900" dirty="0" smtClean="0"/>
              <a:t>6</a:t>
            </a:r>
            <a:r>
              <a:rPr lang="ru-RU" sz="900" dirty="0" smtClean="0"/>
              <a:t>0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 до </a:t>
            </a:r>
            <a:r>
              <a:rPr lang="ru-RU" sz="900" dirty="0" smtClean="0"/>
              <a:t>+</a:t>
            </a:r>
            <a:r>
              <a:rPr lang="en-US" sz="900" dirty="0" smtClean="0"/>
              <a:t>4</a:t>
            </a:r>
            <a:r>
              <a:rPr lang="ru-RU" sz="900" dirty="0" smtClean="0"/>
              <a:t>0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 и относительной влажности не более </a:t>
            </a:r>
            <a:r>
              <a:rPr lang="ru-RU" sz="900" dirty="0" smtClean="0"/>
              <a:t>75</a:t>
            </a:r>
            <a:r>
              <a:rPr lang="ru-RU" sz="900" dirty="0"/>
              <a:t>% при температуре </a:t>
            </a:r>
            <a:r>
              <a:rPr lang="ru-RU" sz="900" dirty="0" smtClean="0"/>
              <a:t>15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С. </a:t>
            </a:r>
          </a:p>
          <a:p>
            <a:pPr marL="266700" indent="-266700" algn="just" defTabSz="266700"/>
            <a:r>
              <a:rPr lang="ru-RU" sz="900" dirty="0" smtClean="0"/>
              <a:t>1.3. 	Согласно </a:t>
            </a:r>
            <a:r>
              <a:rPr lang="ru-RU" sz="900" dirty="0"/>
              <a:t>ГОСТ 14254 по защищенности от проникновения пыли и влаги </a:t>
            </a:r>
            <a:r>
              <a:rPr lang="ru-RU" sz="900" dirty="0" smtClean="0"/>
              <a:t>светильник </a:t>
            </a:r>
            <a:r>
              <a:rPr lang="ru-RU" sz="900" dirty="0"/>
              <a:t>соответствует стандарту </a:t>
            </a:r>
            <a:r>
              <a:rPr lang="en-US" sz="900" dirty="0"/>
              <a:t>IP</a:t>
            </a:r>
            <a:r>
              <a:rPr lang="ru-RU" sz="900" dirty="0"/>
              <a:t>-65.</a:t>
            </a:r>
            <a:endParaRPr lang="ru-RU" sz="900" b="1" dirty="0"/>
          </a:p>
          <a:p>
            <a:pPr marL="266700" indent="-266700" algn="just" defTabSz="266700"/>
            <a:r>
              <a:rPr lang="ru-RU" sz="900" dirty="0" smtClean="0"/>
              <a:t>1.4. </a:t>
            </a:r>
            <a:r>
              <a:rPr lang="ru-RU" sz="900" b="1" dirty="0" smtClean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ГОСТ 12.2.007.0. по общим требованиям безопасности и защиты человека от поражения электрическим током </a:t>
            </a:r>
            <a:r>
              <a:rPr lang="ru-RU" sz="900" dirty="0" smtClean="0"/>
              <a:t>светильник </a:t>
            </a:r>
            <a:r>
              <a:rPr lang="ru-RU" sz="900" dirty="0"/>
              <a:t>соответствует 1 классу защиты.</a:t>
            </a:r>
          </a:p>
          <a:p>
            <a:pPr marL="266700" indent="-266700" algn="just" defTabSz="266700"/>
            <a:r>
              <a:rPr lang="ru-RU" sz="900" dirty="0" smtClean="0"/>
              <a:t>1.5. 	В </a:t>
            </a:r>
            <a:r>
              <a:rPr lang="ru-RU" sz="900" dirty="0"/>
              <a:t>соответствии с требованиями ГОСТ 12.1.044 по пожаробезопасности веществ и материалов </a:t>
            </a:r>
            <a:r>
              <a:rPr lang="ru-RU" sz="900" dirty="0" smtClean="0"/>
              <a:t>светильник </a:t>
            </a:r>
            <a:r>
              <a:rPr lang="ru-RU" sz="900" dirty="0"/>
              <a:t>не должен воспламеняться, воспламенять окружающие материалы.</a:t>
            </a:r>
          </a:p>
          <a:p>
            <a:pPr marL="266700" indent="-266700" algn="just" defTabSz="266700"/>
            <a:r>
              <a:rPr lang="ru-RU" sz="900" dirty="0" smtClean="0"/>
              <a:t>1.6. 	В </a:t>
            </a:r>
            <a:r>
              <a:rPr lang="ru-RU" sz="900" dirty="0"/>
              <a:t>соответствии с условиями размещения по допускаемым механическим воздействиям </a:t>
            </a:r>
            <a:r>
              <a:rPr lang="ru-RU" sz="900" dirty="0" smtClean="0"/>
              <a:t>светильник </a:t>
            </a:r>
            <a:r>
              <a:rPr lang="ru-RU" sz="900" dirty="0"/>
              <a:t>относится к группе исполнения М1 в соответствии с ГОСТ </a:t>
            </a:r>
            <a:r>
              <a:rPr lang="ru-RU" sz="900" dirty="0" smtClean="0"/>
              <a:t>17516.1</a:t>
            </a:r>
            <a:r>
              <a:rPr lang="ru-RU" sz="900" dirty="0"/>
              <a:t>.</a:t>
            </a:r>
          </a:p>
          <a:p>
            <a:pPr marL="266700" indent="-266700" algn="just" defTabSz="266700"/>
            <a:r>
              <a:rPr lang="ru-RU" sz="900" dirty="0" smtClean="0"/>
              <a:t>1.7. 	Основные </a:t>
            </a:r>
            <a:r>
              <a:rPr lang="ru-RU" sz="900" dirty="0"/>
              <a:t>технические характеристики </a:t>
            </a:r>
            <a:r>
              <a:rPr lang="ru-RU" sz="900" dirty="0" smtClean="0"/>
              <a:t>светильника </a:t>
            </a:r>
            <a:r>
              <a:rPr lang="ru-RU" sz="900" dirty="0"/>
              <a:t>представлены в таблице 1. Реальные показатели могут отличаться от заявленных на </a:t>
            </a:r>
            <a:r>
              <a:rPr lang="ru-RU" sz="900" u="sng" dirty="0"/>
              <a:t>+</a:t>
            </a:r>
            <a:r>
              <a:rPr lang="ru-RU" sz="900" dirty="0"/>
              <a:t>5%. Так же производитель оставляет за собой право на внесение незначительных изменений в конструкцию </a:t>
            </a:r>
            <a:r>
              <a:rPr lang="ru-RU" sz="900" dirty="0" smtClean="0"/>
              <a:t>светильника</a:t>
            </a:r>
            <a:r>
              <a:rPr lang="ru-RU" sz="900" dirty="0"/>
              <a:t>, исключительно для улучшения качества и характеристик, без предварительного уведомления.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565538" y="100043"/>
            <a:ext cx="4981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/>
              <a:t>Таблица </a:t>
            </a:r>
            <a:r>
              <a:rPr lang="ru-RU" sz="1000" b="1" dirty="0" smtClean="0"/>
              <a:t>1. </a:t>
            </a:r>
            <a:endParaRPr lang="ru-RU" sz="1000" b="1" dirty="0"/>
          </a:p>
          <a:p>
            <a:r>
              <a:rPr lang="ru-RU" sz="1000" b="1" dirty="0"/>
              <a:t>Основные технические данные  </a:t>
            </a:r>
            <a:r>
              <a:rPr lang="ru-RU" sz="1000" b="1" dirty="0" smtClean="0"/>
              <a:t>прожектора «Люмьер ДО</a:t>
            </a:r>
            <a:r>
              <a:rPr lang="en-US" sz="1000" b="1" dirty="0" smtClean="0"/>
              <a:t>-</a:t>
            </a:r>
            <a:r>
              <a:rPr lang="ru-RU" sz="1000" b="1" dirty="0" smtClean="0"/>
              <a:t>4</a:t>
            </a:r>
            <a:r>
              <a:rPr lang="en-US" sz="1000" b="1" dirty="0" smtClean="0"/>
              <a:t>00</a:t>
            </a:r>
            <a:r>
              <a:rPr lang="ru-RU" sz="1000" b="1" smtClean="0"/>
              <a:t>.1»</a:t>
            </a:r>
            <a:endParaRPr lang="ru-RU" sz="1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2926" y="2775326"/>
            <a:ext cx="6211624" cy="1099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2. Комплектность</a:t>
            </a:r>
          </a:p>
          <a:p>
            <a:pPr>
              <a:tabLst>
                <a:tab pos="266700" algn="l"/>
              </a:tabLst>
            </a:pPr>
            <a:r>
              <a:rPr lang="ru-RU" sz="900" dirty="0" smtClean="0"/>
              <a:t>2.1. 	Комплект </a:t>
            </a:r>
            <a:r>
              <a:rPr lang="ru-RU" sz="900" dirty="0"/>
              <a:t>поставки </a:t>
            </a:r>
            <a:r>
              <a:rPr lang="ru-RU" sz="900" dirty="0" smtClean="0"/>
              <a:t>прожектора </a:t>
            </a:r>
            <a:r>
              <a:rPr lang="ru-RU" sz="900" dirty="0"/>
              <a:t>составляет: </a:t>
            </a:r>
          </a:p>
          <a:p>
            <a:pPr defTabSz="266700"/>
            <a:r>
              <a:rPr lang="ru-RU" sz="900" dirty="0" smtClean="0"/>
              <a:t>	Светильник </a:t>
            </a:r>
            <a:r>
              <a:rPr lang="ru-RU" sz="900" dirty="0"/>
              <a:t>– 1 шт. </a:t>
            </a:r>
          </a:p>
          <a:p>
            <a:pPr defTabSz="266700"/>
            <a:r>
              <a:rPr lang="ru-RU" sz="900" dirty="0" smtClean="0"/>
              <a:t>	</a:t>
            </a:r>
            <a:r>
              <a:rPr lang="en-US" sz="900" dirty="0" err="1" smtClean="0"/>
              <a:t>Паспорт</a:t>
            </a:r>
            <a:r>
              <a:rPr lang="ru-RU" sz="900" dirty="0" smtClean="0"/>
              <a:t> на изделие </a:t>
            </a:r>
            <a:r>
              <a:rPr lang="en-US" sz="900" dirty="0" smtClean="0"/>
              <a:t> </a:t>
            </a:r>
            <a:r>
              <a:rPr lang="en-US" sz="900" dirty="0"/>
              <a:t>– 1 экз. </a:t>
            </a:r>
            <a:endParaRPr lang="ru-RU" sz="900" dirty="0"/>
          </a:p>
          <a:p>
            <a:pPr defTabSz="266700"/>
            <a:r>
              <a:rPr lang="ru-RU" sz="900" dirty="0" smtClean="0"/>
              <a:t>	</a:t>
            </a:r>
            <a:r>
              <a:rPr lang="en-US" sz="900" dirty="0" err="1" smtClean="0"/>
              <a:t>Упаковка</a:t>
            </a:r>
            <a:r>
              <a:rPr lang="en-US" sz="900" dirty="0" smtClean="0"/>
              <a:t> </a:t>
            </a:r>
            <a:r>
              <a:rPr lang="en-US" sz="900" dirty="0"/>
              <a:t>– 1 шт. </a:t>
            </a:r>
            <a:endParaRPr lang="ru-RU" sz="900" dirty="0"/>
          </a:p>
          <a:p>
            <a:pPr defTabSz="266700"/>
            <a:endParaRPr lang="ru-RU" sz="1543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915" y="3587110"/>
            <a:ext cx="4942241" cy="331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3. Ресурсы </a:t>
            </a:r>
            <a:r>
              <a:rPr lang="ru-RU" sz="1400" b="1" dirty="0"/>
              <a:t>срок службы  и хранения, гарантии </a:t>
            </a:r>
            <a:r>
              <a:rPr lang="ru-RU" sz="1400" b="1" dirty="0" smtClean="0"/>
              <a:t>изготовителя</a:t>
            </a:r>
          </a:p>
          <a:p>
            <a:pPr algn="just" defTabSz="266700"/>
            <a:r>
              <a:rPr lang="ru-RU" sz="900" dirty="0" smtClean="0"/>
              <a:t>3.1.	Срок службы светильников составляет более 100 000 часов. Указанные ресурсы, срок 	службы и хранения действительны при соблюдении потребителем требований 	действующей эксплуатационной документации.</a:t>
            </a:r>
            <a:endParaRPr lang="ru-RU" sz="900" dirty="0"/>
          </a:p>
          <a:p>
            <a:pPr algn="just" defTabSz="266700"/>
            <a:r>
              <a:rPr lang="ru-RU" sz="900" dirty="0" smtClean="0"/>
              <a:t>3.2.	Гарантии изготовителя</a:t>
            </a:r>
            <a:r>
              <a:rPr lang="ru-RU" sz="900" dirty="0"/>
              <a:t>:</a:t>
            </a:r>
            <a:r>
              <a:rPr lang="ru-RU" sz="900" dirty="0" smtClean="0"/>
              <a:t> </a:t>
            </a:r>
          </a:p>
          <a:p>
            <a:pPr marL="450850" indent="-171450" algn="just" defTabSz="179388">
              <a:tabLst>
                <a:tab pos="450850" algn="l"/>
              </a:tabLst>
            </a:pPr>
            <a:r>
              <a:rPr lang="en-US" sz="900" dirty="0" smtClean="0"/>
              <a:t>a.	</a:t>
            </a:r>
            <a:r>
              <a:rPr lang="ru-RU" sz="900" dirty="0" smtClean="0"/>
              <a:t>Изготовитель гарантирует соответствие светильника требованиям технических условий </a:t>
            </a:r>
            <a:r>
              <a:rPr lang="ru-RU" sz="900" dirty="0"/>
              <a:t>ТУ 3461 – 013 – 65995620 – 2015 при </a:t>
            </a:r>
            <a:r>
              <a:rPr lang="ru-RU" sz="900" dirty="0" smtClean="0"/>
              <a:t>соблюдении условий эксплуатации, транспортирования, хранения и монтажа. </a:t>
            </a:r>
          </a:p>
          <a:p>
            <a:pPr marL="450850" indent="-171450" algn="just" defTabSz="804863">
              <a:tabLst>
                <a:tab pos="450850" algn="l"/>
              </a:tabLst>
            </a:pPr>
            <a:r>
              <a:rPr lang="en-US" sz="900" dirty="0" smtClean="0"/>
              <a:t>b</a:t>
            </a:r>
            <a:r>
              <a:rPr lang="ru-RU" sz="900" dirty="0" smtClean="0"/>
              <a:t>. </a:t>
            </a:r>
            <a:r>
              <a:rPr lang="en-US" sz="900" dirty="0" smtClean="0"/>
              <a:t>	</a:t>
            </a:r>
            <a:r>
              <a:rPr lang="ru-RU" sz="900" dirty="0" smtClean="0"/>
              <a:t>Гарантийный </a:t>
            </a:r>
            <a:r>
              <a:rPr lang="ru-RU" sz="900" dirty="0"/>
              <a:t>срок эксплуатации </a:t>
            </a:r>
            <a:r>
              <a:rPr lang="ru-RU" sz="900" dirty="0" smtClean="0"/>
              <a:t>светильника </a:t>
            </a:r>
            <a:r>
              <a:rPr lang="ru-RU" sz="900" dirty="0"/>
              <a:t>составляет </a:t>
            </a:r>
            <a:r>
              <a:rPr lang="ru-RU" sz="900" dirty="0" smtClean="0"/>
              <a:t>36 </a:t>
            </a:r>
            <a:r>
              <a:rPr lang="ru-RU" sz="900" dirty="0"/>
              <a:t>месяцев. </a:t>
            </a:r>
          </a:p>
          <a:p>
            <a:pPr marL="450850" indent="-171450" algn="just">
              <a:tabLst>
                <a:tab pos="450850" algn="l"/>
              </a:tabLst>
            </a:pPr>
            <a:r>
              <a:rPr lang="en-US" sz="900" dirty="0" smtClean="0"/>
              <a:t>c</a:t>
            </a:r>
            <a:r>
              <a:rPr lang="ru-RU" sz="900" dirty="0" smtClean="0"/>
              <a:t>.</a:t>
            </a:r>
            <a:r>
              <a:rPr lang="en-US" sz="900" dirty="0" smtClean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выявлении неисправностей в течение гарантийного срока производитель обязуется осуществить ремонт или замену изделия на аналогичное бесплатно. Гарантийные  </a:t>
            </a:r>
            <a:r>
              <a:rPr lang="ru-RU" sz="900" dirty="0" smtClean="0"/>
              <a:t>обязательства </a:t>
            </a:r>
            <a:r>
              <a:rPr lang="ru-RU" sz="900" dirty="0"/>
              <a:t>выполняются только при условии соблюдения правил установки и эксплуатации изделия. </a:t>
            </a:r>
            <a:r>
              <a:rPr lang="ru-RU" sz="900" dirty="0" smtClean="0"/>
              <a:t>Гарантийные </a:t>
            </a:r>
            <a:r>
              <a:rPr lang="ru-RU" sz="900" dirty="0"/>
              <a:t>обязательства не выполняются производителем при:</a:t>
            </a:r>
          </a:p>
          <a:p>
            <a:pPr marL="628650" lvl="1" indent="-177800" algn="just">
              <a:buFont typeface="Calibri" panose="020F0502020204030204" pitchFamily="34" charset="0"/>
              <a:buChar char="‒"/>
              <a:tabLst>
                <a:tab pos="450850" algn="l"/>
                <a:tab pos="628650" algn="l"/>
              </a:tabLst>
            </a:pPr>
            <a:r>
              <a:rPr lang="ru-RU" sz="900" dirty="0" smtClean="0"/>
              <a:t>наличии </a:t>
            </a:r>
            <a:r>
              <a:rPr lang="ru-RU" sz="900" dirty="0"/>
              <a:t>механических, термических повреждений оборудования или его частей; </a:t>
            </a:r>
          </a:p>
          <a:p>
            <a:pPr marL="628650" lvl="1" indent="-177800" algn="just">
              <a:buFont typeface="Calibri" panose="020F0502020204030204" pitchFamily="34" charset="0"/>
              <a:buChar char="‒"/>
              <a:tabLst>
                <a:tab pos="450850" algn="l"/>
                <a:tab pos="628650" algn="l"/>
              </a:tabLst>
            </a:pPr>
            <a:r>
              <a:rPr lang="ru-RU" sz="900" dirty="0"/>
              <a:t>наличии  следов самостоятельного ремонта изделия</a:t>
            </a:r>
            <a:r>
              <a:rPr lang="en-US" sz="900" dirty="0"/>
              <a:t>;</a:t>
            </a:r>
            <a:endParaRPr lang="ru-RU" sz="900" dirty="0"/>
          </a:p>
          <a:p>
            <a:pPr marL="628650" lvl="1" indent="-177800" algn="just">
              <a:buFont typeface="Calibri" panose="020F0502020204030204" pitchFamily="34" charset="0"/>
              <a:buChar char="‒"/>
              <a:tabLst>
                <a:tab pos="450850" algn="l"/>
              </a:tabLst>
            </a:pPr>
            <a:r>
              <a:rPr lang="ru-RU" sz="900" dirty="0" smtClean="0"/>
              <a:t>поломках</a:t>
            </a:r>
            <a:r>
              <a:rPr lang="ru-RU" sz="900" dirty="0"/>
              <a:t>, вызванных неправильным подключением </a:t>
            </a:r>
            <a:r>
              <a:rPr lang="ru-RU" sz="900" dirty="0" smtClean="0"/>
              <a:t>светильника</a:t>
            </a:r>
            <a:r>
              <a:rPr lang="ru-RU" sz="900" dirty="0"/>
              <a:t>; перенапряжением в </a:t>
            </a:r>
            <a:r>
              <a:rPr lang="ru-RU" sz="900" dirty="0" smtClean="0"/>
              <a:t> электросети более, </a:t>
            </a:r>
            <a:r>
              <a:rPr lang="ru-RU" sz="900" dirty="0"/>
              <a:t>чем указано в Таблице 1; стихийными бедствиями. </a:t>
            </a:r>
            <a:endParaRPr lang="en-US" sz="900" dirty="0" smtClean="0"/>
          </a:p>
          <a:p>
            <a:pPr marL="266700" algn="just" defTabSz="447675"/>
            <a:r>
              <a:rPr lang="ru-RU" sz="900" dirty="0" smtClean="0"/>
              <a:t>	При </a:t>
            </a:r>
            <a:r>
              <a:rPr lang="ru-RU" sz="900" dirty="0"/>
              <a:t>обнаружении вышеописанных нарушений ремонт производится на платной  </a:t>
            </a:r>
            <a:r>
              <a:rPr lang="ru-RU" sz="900" dirty="0" smtClean="0"/>
              <a:t>	основе </a:t>
            </a:r>
            <a:r>
              <a:rPr lang="ru-RU" sz="900" dirty="0"/>
              <a:t>по действующим на момент обращения к производителю расценкам. </a:t>
            </a:r>
          </a:p>
          <a:p>
            <a:endParaRPr lang="ru-RU" sz="1543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78557"/>
              </p:ext>
            </p:extLst>
          </p:nvPr>
        </p:nvGraphicFramePr>
        <p:xfrm>
          <a:off x="5619568" y="471338"/>
          <a:ext cx="4721462" cy="680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5580"/>
                <a:gridCol w="2565882"/>
              </a:tblGrid>
              <a:tr h="21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Люмьер</a:t>
                      </a:r>
                      <a:r>
                        <a:rPr lang="ru-RU" sz="1000" baseline="0" dirty="0" smtClean="0">
                          <a:effectLst/>
                        </a:rPr>
                        <a:t> </a:t>
                      </a:r>
                      <a:r>
                        <a:rPr lang="ru-RU" sz="1000" baseline="0" dirty="0" smtClean="0">
                          <a:effectLst/>
                        </a:rPr>
                        <a:t>ДО-400.1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24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Световой </a:t>
                      </a: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поток светильника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40 0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 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лм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Общий световой поток </a:t>
                      </a:r>
                      <a:b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светодиодного модуля*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08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лм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Номинальная мощность светильника 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Вт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Эффективность светильника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 лм/Вт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КТЦ (коррелированная цветовая </a:t>
                      </a:r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температура </a:t>
                      </a: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Тип КСС (кривая сила света)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Г(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°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/45°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Д(60°/75°)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Пульсация светового потока менее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 </a:t>
                      </a:r>
                      <a:r>
                        <a:rPr lang="ru-RU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CRI </a:t>
                      </a: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(общий индекс </a:t>
                      </a:r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цветопередачи</a:t>
                      </a: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), не менее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Производитель светодиодов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Seoul Semiconductor</a:t>
                      </a: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Срок службы светодиодов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100 000 часов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Напряжение сети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-26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Частота сети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45-60 Гц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Коэффициент мощности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 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0,97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Класс защиты от поражения электрическим током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Вид климатического исполнения 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УХЛ 1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Температура эксплуатации 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 -60 до +40 °С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Степень защиты от воздействия окружающей среды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IP 65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Срок службы светильника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60 000 часов</a:t>
                      </a: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Гарантия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 месяцев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Форм-фактор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Прожектор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Оптика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Рефлектор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Тип </a:t>
                      </a:r>
                      <a:r>
                        <a:rPr lang="ru-RU" sz="1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рассеивателя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Прозрачный</a:t>
                      </a:r>
                      <a:b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(Поликарбонат)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Материал корпуса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Алюминиевый сплав, нерж. сталь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Варианты крепления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Поворотная лира с фиксацией угла наклона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Габаритные размеры корпуса, мм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627х597х227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Габаритные размеры упаковки, мм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700х680х250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Масса, не более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кг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24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Масса с упаковкой , не более</a:t>
                      </a:r>
                      <a:endParaRPr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кг</a:t>
                      </a:r>
                      <a:endParaRPr lang="ru-RU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14915" y="6587058"/>
            <a:ext cx="4942241" cy="103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43" b="1" dirty="0" smtClean="0"/>
              <a:t>4. </a:t>
            </a:r>
            <a:r>
              <a:rPr lang="ru-RU" sz="1543" b="1" dirty="0"/>
              <a:t>Утилизация</a:t>
            </a:r>
          </a:p>
          <a:p>
            <a:pPr marL="266700" indent="-266700" algn="just" defTabSz="266700"/>
            <a:r>
              <a:rPr lang="ru-RU" sz="1000" b="1" dirty="0" smtClean="0"/>
              <a:t>4.1.	</a:t>
            </a:r>
            <a:r>
              <a:rPr lang="ru-RU" sz="900" dirty="0" smtClean="0"/>
              <a:t>По </a:t>
            </a:r>
            <a:r>
              <a:rPr lang="ru-RU" sz="900" dirty="0"/>
              <a:t>истечении срока службы </a:t>
            </a:r>
            <a:r>
              <a:rPr lang="ru-RU" sz="900" dirty="0" smtClean="0"/>
              <a:t>светильники </a:t>
            </a:r>
            <a:r>
              <a:rPr lang="ru-RU" sz="900" dirty="0"/>
              <a:t>необходимо разобрать на детали, рассортировать по видам материалов и утилизировать как бытовые отходы. </a:t>
            </a:r>
            <a:r>
              <a:rPr lang="ru-RU" sz="900" dirty="0" smtClean="0"/>
              <a:t>с </a:t>
            </a:r>
            <a:r>
              <a:rPr lang="ru-RU" sz="900" dirty="0"/>
              <a:t>истекшим сроком службы относятся к </a:t>
            </a:r>
            <a:r>
              <a:rPr lang="en-US" sz="900" dirty="0"/>
              <a:t>V</a:t>
            </a:r>
            <a:r>
              <a:rPr lang="ru-RU" sz="900" dirty="0"/>
              <a:t> классу опасности </a:t>
            </a:r>
            <a:r>
              <a:rPr lang="ru-RU" sz="900" dirty="0" smtClean="0"/>
              <a:t>отходов  </a:t>
            </a:r>
            <a:r>
              <a:rPr lang="ru-RU" sz="900" dirty="0"/>
              <a:t>(практически неопасные отходы) в соответствии с Приказом Министерства при родных ресурсов РФ от 15.06.2001 года № 511. </a:t>
            </a:r>
          </a:p>
          <a:p>
            <a:pPr marL="266700" indent="-266700" algn="just"/>
            <a:endParaRPr lang="ru-RU" sz="9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80384" y="7255930"/>
            <a:ext cx="61564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 smtClean="0">
                <a:ea typeface="Times New Roman" panose="02020603050405020304" pitchFamily="18" charset="0"/>
              </a:rPr>
              <a:t>*  - при температуре на кристалле 25°С </a:t>
            </a:r>
            <a:endParaRPr lang="ru-RU" sz="9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8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775</TotalTime>
  <Words>366</Words>
  <Application>Microsoft Office PowerPoint</Application>
  <PresentationFormat>Произвольный</PresentationFormat>
  <Paragraphs>122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Избродин</dc:creator>
  <cp:lastModifiedBy>Izbrodin</cp:lastModifiedBy>
  <cp:revision>110</cp:revision>
  <cp:lastPrinted>2015-04-07T12:10:32Z</cp:lastPrinted>
  <dcterms:created xsi:type="dcterms:W3CDTF">2015-03-31T07:42:46Z</dcterms:created>
  <dcterms:modified xsi:type="dcterms:W3CDTF">2015-12-30T06:46:14Z</dcterms:modified>
</cp:coreProperties>
</file>