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9872663" cy="6797675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6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03" autoAdjust="0"/>
    <p:restoredTop sz="90844" autoAdjust="0"/>
  </p:normalViewPr>
  <p:slideViewPr>
    <p:cSldViewPr snapToGrid="0">
      <p:cViewPr varScale="1">
        <p:scale>
          <a:sx n="96" d="100"/>
          <a:sy n="96" d="100"/>
        </p:scale>
        <p:origin x="2112" y="84"/>
      </p:cViewPr>
      <p:guideLst>
        <p:guide orient="horz" pos="2356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656" y="54"/>
      </p:cViewPr>
      <p:guideLst>
        <p:guide orient="horz" pos="2140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80" y="3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86B00-2461-42C6-AA08-ECEC885416BD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032" y="3271107"/>
            <a:ext cx="7898600" cy="2676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80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FEE8-AB83-4E47-97AC-961DF328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1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14700" y="849313"/>
            <a:ext cx="3243263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04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8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0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7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8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6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89744" y="4962531"/>
            <a:ext cx="4796351" cy="105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9875" algn="l"/>
              </a:tabLst>
            </a:pPr>
            <a:r>
              <a:rPr lang="en-US" sz="1543" b="1" dirty="0" smtClean="0"/>
              <a:t>6</a:t>
            </a:r>
            <a:r>
              <a:rPr lang="ru-RU" sz="1543" b="1" dirty="0" smtClean="0"/>
              <a:t>.	Утилизация</a:t>
            </a:r>
            <a:endParaRPr lang="ru-RU" sz="1543" b="1" dirty="0"/>
          </a:p>
          <a:p>
            <a:pPr marL="266700" indent="-266700" algn="just" defTabSz="266700"/>
            <a:r>
              <a:rPr lang="en-US" sz="900" dirty="0"/>
              <a:t>6</a:t>
            </a:r>
            <a:r>
              <a:rPr lang="ru-RU" sz="900" dirty="0" smtClean="0"/>
              <a:t>.1.</a:t>
            </a:r>
            <a:r>
              <a:rPr lang="en-US" sz="900" b="1" dirty="0" smtClean="0"/>
              <a:t>	</a:t>
            </a:r>
            <a:r>
              <a:rPr lang="ru-RU" sz="900" b="1" dirty="0" smtClean="0"/>
              <a:t> </a:t>
            </a:r>
            <a:r>
              <a:rPr lang="ru-RU" sz="900" dirty="0"/>
              <a:t>По истечении срока службы светильники необходимо разобрать на детали, </a:t>
            </a:r>
            <a:r>
              <a:rPr lang="ru-RU" sz="900" dirty="0" smtClean="0"/>
              <a:t>рассортировать </a:t>
            </a:r>
            <a:r>
              <a:rPr lang="ru-RU" sz="900" dirty="0"/>
              <a:t>по видам материалов и утилизировать как бытовые отходы. </a:t>
            </a:r>
            <a:r>
              <a:rPr lang="ru-RU" sz="900" dirty="0" smtClean="0"/>
              <a:t>с </a:t>
            </a:r>
            <a:r>
              <a:rPr lang="ru-RU" sz="900" dirty="0"/>
              <a:t>истекшим сроком службы относятся к </a:t>
            </a:r>
            <a:r>
              <a:rPr lang="en-US" sz="900" dirty="0"/>
              <a:t>V</a:t>
            </a:r>
            <a:r>
              <a:rPr lang="ru-RU" sz="900" dirty="0"/>
              <a:t> классу опасности </a:t>
            </a:r>
            <a:r>
              <a:rPr lang="ru-RU" sz="900" dirty="0" smtClean="0"/>
              <a:t>отходов  </a:t>
            </a:r>
            <a:r>
              <a:rPr lang="ru-RU" sz="900" dirty="0"/>
              <a:t>(практически неопасные отходы) в соответствии с Приказом Министерства </a:t>
            </a:r>
            <a:r>
              <a:rPr lang="ru-RU" sz="900" dirty="0" smtClean="0"/>
              <a:t>природных </a:t>
            </a:r>
            <a:r>
              <a:rPr lang="ru-RU" sz="900" dirty="0"/>
              <a:t>ресурсов РФ от 15.06.2001 года № 511. </a:t>
            </a:r>
            <a:endParaRPr lang="ru-RU" sz="9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4231" y="5866272"/>
            <a:ext cx="4781864" cy="60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543" b="1" dirty="0" smtClean="0"/>
              <a:t>7.	Свидетельство </a:t>
            </a:r>
            <a:r>
              <a:rPr lang="ru-RU" sz="1543" b="1" dirty="0"/>
              <a:t>о приемке и упаковке</a:t>
            </a:r>
          </a:p>
          <a:p>
            <a:pPr defTabSz="266700"/>
            <a:r>
              <a:rPr lang="ru-RU" sz="900" dirty="0" smtClean="0"/>
              <a:t>7.1. </a:t>
            </a:r>
            <a:r>
              <a:rPr lang="en-US" sz="900" dirty="0" smtClean="0"/>
              <a:t>	</a:t>
            </a:r>
            <a:r>
              <a:rPr lang="ru-RU" sz="900" dirty="0" smtClean="0"/>
              <a:t>Светильник «Люмьер ДО-120.2», изготовлен  </a:t>
            </a:r>
            <a:r>
              <a:rPr lang="ru-RU" sz="900" dirty="0"/>
              <a:t>с соответствии </a:t>
            </a:r>
            <a:r>
              <a:rPr lang="ru-RU" sz="900" dirty="0" smtClean="0"/>
              <a:t>	с  </a:t>
            </a:r>
            <a:r>
              <a:rPr lang="ru-RU" sz="900" dirty="0"/>
              <a:t>требованиями </a:t>
            </a:r>
            <a:r>
              <a:rPr lang="ru-RU" sz="900" dirty="0" smtClean="0"/>
              <a:t>ТУ 	3461</a:t>
            </a:r>
            <a:r>
              <a:rPr lang="ru-RU" sz="900" dirty="0"/>
              <a:t>−</a:t>
            </a:r>
            <a:r>
              <a:rPr lang="ru-RU" sz="900" dirty="0" smtClean="0"/>
              <a:t>019−</a:t>
            </a:r>
            <a:r>
              <a:rPr lang="ru-RU" sz="900" dirty="0"/>
              <a:t>65995620−2015 и признан годным к эксплуатации.</a:t>
            </a:r>
            <a:endParaRPr lang="ru-RU" sz="900" b="1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 flipV="1">
            <a:off x="-1373805" y="873329"/>
            <a:ext cx="5397446" cy="45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263"/>
          </a:p>
        </p:txBody>
      </p:sp>
      <p:sp>
        <p:nvSpPr>
          <p:cNvPr id="3" name="Прямоугольник 2"/>
          <p:cNvSpPr/>
          <p:nvPr/>
        </p:nvSpPr>
        <p:spPr>
          <a:xfrm>
            <a:off x="5566400" y="6315358"/>
            <a:ext cx="4941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Светодиодный прожектор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803" y="3222434"/>
            <a:ext cx="1145380" cy="78973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118202" y="4446828"/>
            <a:ext cx="20678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2. </a:t>
            </a:r>
            <a:endParaRPr lang="ru-RU" sz="1100" b="1" dirty="0"/>
          </a:p>
          <a:p>
            <a:pPr algn="ctr"/>
            <a:r>
              <a:rPr lang="ru-RU" sz="1100" b="1" dirty="0" smtClean="0"/>
              <a:t>Схема подключения</a:t>
            </a:r>
            <a:endParaRPr lang="ru-RU" sz="11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639269"/>
              </p:ext>
            </p:extLst>
          </p:nvPr>
        </p:nvGraphicFramePr>
        <p:xfrm>
          <a:off x="434211" y="6473041"/>
          <a:ext cx="4751884" cy="759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0800"/>
                <a:gridCol w="3571084"/>
              </a:tblGrid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Дата выпуска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1020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Серийной</a:t>
                      </a:r>
                      <a:r>
                        <a:rPr lang="ru-RU" sz="1000" b="1" baseline="0" dirty="0" smtClean="0"/>
                        <a:t> номер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ОТК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581024" y="4362190"/>
            <a:ext cx="273367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1. </a:t>
            </a:r>
            <a:endParaRPr lang="ru-RU" sz="1100" b="1" dirty="0"/>
          </a:p>
          <a:p>
            <a:pPr algn="ctr"/>
            <a:r>
              <a:rPr lang="ru-RU" sz="1100" b="1" dirty="0"/>
              <a:t>Габаритные размеры </a:t>
            </a:r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ru-RU" sz="1100" b="1" dirty="0" smtClean="0"/>
              <a:t>светильника «Люмьер ДО-120.2» </a:t>
            </a:r>
            <a:endParaRPr lang="ru-RU" sz="1100" b="1" dirty="0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 rot="10800000" flipV="1">
            <a:off x="6955435" y="391909"/>
            <a:ext cx="3616457" cy="71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000" b="1" dirty="0">
                <a:ea typeface="Times New Roman" panose="02020603050405020304" pitchFamily="18" charset="0"/>
              </a:rPr>
              <a:t>Общество с ограниченной ответственностью </a:t>
            </a:r>
            <a:endParaRPr lang="ru-RU" altLang="ru-RU" sz="1000" b="1" dirty="0" smtClean="0">
              <a:ea typeface="Times New Roman" panose="02020603050405020304" pitchFamily="18" charset="0"/>
            </a:endParaRPr>
          </a:p>
          <a:p>
            <a:r>
              <a:rPr lang="ru-RU" altLang="ru-RU" sz="1000" b="1" dirty="0" smtClean="0">
                <a:ea typeface="Times New Roman" panose="02020603050405020304" pitchFamily="18" charset="0"/>
              </a:rPr>
              <a:t>«</a:t>
            </a:r>
            <a:r>
              <a:rPr lang="ru-RU" altLang="ru-RU" sz="1000" b="1" dirty="0">
                <a:ea typeface="Times New Roman" panose="02020603050405020304" pitchFamily="18" charset="0"/>
              </a:rPr>
              <a:t>АС-Терра»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192289, г. Санкт-Петербург, ул. Софийская, д.66, лит. А.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тел./факс: +7 (812) </a:t>
            </a:r>
            <a:r>
              <a:rPr lang="ru-RU" altLang="ru-RU" sz="1000" dirty="0" smtClean="0">
                <a:ea typeface="Times New Roman" panose="02020603050405020304" pitchFamily="18" charset="0"/>
              </a:rPr>
              <a:t>406-8-777</a:t>
            </a:r>
            <a:endParaRPr lang="ru-RU" altLang="ru-RU" sz="1000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579" y="583305"/>
            <a:ext cx="1433039" cy="38895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700499" y="1335976"/>
            <a:ext cx="4732352" cy="1686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/>
          </a:p>
          <a:p>
            <a:pPr algn="ctr"/>
            <a:r>
              <a:rPr lang="ru-RU" sz="3086" b="1" dirty="0" smtClean="0"/>
              <a:t>Паспорт на изделие</a:t>
            </a:r>
          </a:p>
          <a:p>
            <a:pPr algn="ctr"/>
            <a:r>
              <a:rPr lang="ru-RU" sz="3086" b="1" dirty="0" smtClean="0"/>
              <a:t>«</a:t>
            </a:r>
            <a:r>
              <a:rPr lang="ru-RU" sz="3086" b="1" dirty="0"/>
              <a:t>Люмьер </a:t>
            </a:r>
            <a:r>
              <a:rPr lang="ru-RU" sz="3086" b="1" dirty="0" smtClean="0"/>
              <a:t>ДО-120.2.55»</a:t>
            </a:r>
            <a:endParaRPr lang="ru-RU" sz="3086" b="1" dirty="0"/>
          </a:p>
          <a:p>
            <a:pPr algn="ctr"/>
            <a:r>
              <a:rPr lang="ru-RU" sz="3086" b="1" dirty="0"/>
              <a:t>«Люмьер </a:t>
            </a:r>
            <a:r>
              <a:rPr lang="ru-RU" sz="3086" b="1" dirty="0" smtClean="0"/>
              <a:t>ДО-120.2.90»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529418" y="2176007"/>
            <a:ext cx="283795" cy="256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529417" y="2630595"/>
            <a:ext cx="283795" cy="256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71793" y="245541"/>
            <a:ext cx="4796351" cy="282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543" b="1" dirty="0" smtClean="0"/>
              <a:t>5.	Правила </a:t>
            </a:r>
            <a:r>
              <a:rPr lang="ru-RU" sz="1543" b="1" dirty="0"/>
              <a:t>установки и техника безопасности</a:t>
            </a:r>
          </a:p>
          <a:p>
            <a:pPr algn="just" defTabSz="266700"/>
            <a:r>
              <a:rPr lang="ru-RU" sz="900" dirty="0" smtClean="0"/>
              <a:t>5.1.</a:t>
            </a:r>
            <a:r>
              <a:rPr lang="ru-RU" sz="900" dirty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установке и монтаже светильника необходимо руководствоваться правилами </a:t>
            </a:r>
            <a:r>
              <a:rPr lang="ru-RU" sz="900" dirty="0" smtClean="0"/>
              <a:t>	устройства </a:t>
            </a:r>
            <a:r>
              <a:rPr lang="ru-RU" sz="900" dirty="0"/>
              <a:t>электроустановок.</a:t>
            </a:r>
          </a:p>
          <a:p>
            <a:pPr algn="just" defTabSz="266700"/>
            <a:r>
              <a:rPr lang="ru-RU" sz="900" dirty="0" smtClean="0"/>
              <a:t>5.2. 	В </a:t>
            </a:r>
            <a:r>
              <a:rPr lang="ru-RU" sz="900" dirty="0"/>
              <a:t>процессе подготовки светильника к эксплуатации следует проверить комплектность </a:t>
            </a:r>
            <a:r>
              <a:rPr lang="en-US" sz="900" dirty="0" smtClean="0"/>
              <a:t>	</a:t>
            </a:r>
            <a:r>
              <a:rPr lang="ru-RU" sz="900" dirty="0" smtClean="0"/>
              <a:t>светильника </a:t>
            </a:r>
            <a:r>
              <a:rPr lang="ru-RU" sz="900" dirty="0"/>
              <a:t>и его внешний вид. Светильник визуально должен быть без повреждений</a:t>
            </a:r>
            <a:r>
              <a:rPr lang="ru-RU" sz="900" dirty="0" smtClean="0"/>
              <a:t>.</a:t>
            </a:r>
            <a:endParaRPr lang="ru-RU" sz="900" dirty="0"/>
          </a:p>
          <a:p>
            <a:pPr algn="just" defTabSz="266700"/>
            <a:r>
              <a:rPr lang="ru-RU" sz="900" dirty="0" smtClean="0"/>
              <a:t>5.3.</a:t>
            </a:r>
            <a:r>
              <a:rPr lang="ru-RU" sz="900" b="1" dirty="0" smtClean="0"/>
              <a:t>	</a:t>
            </a:r>
            <a:r>
              <a:rPr lang="ru-RU" sz="900" dirty="0" smtClean="0"/>
              <a:t>Инструкция по установке: </a:t>
            </a:r>
          </a:p>
          <a:p>
            <a:pPr marL="266700" indent="-266700" algn="just" defTabSz="266700"/>
            <a:r>
              <a:rPr lang="ru-RU" sz="900" dirty="0" smtClean="0"/>
              <a:t>	</a:t>
            </a:r>
            <a:r>
              <a:rPr lang="en-US" sz="900" dirty="0" smtClean="0"/>
              <a:t>a.</a:t>
            </a:r>
            <a:r>
              <a:rPr lang="ru-RU" sz="900" dirty="0" smtClean="0"/>
              <a:t> 	Закрепите </a:t>
            </a:r>
            <a:r>
              <a:rPr lang="ru-RU" sz="900" dirty="0"/>
              <a:t>светильник в зависимости от типа крепежа в необходимом месте.</a:t>
            </a:r>
          </a:p>
          <a:p>
            <a:pPr marL="266700" indent="-266700" algn="just" defTabSz="266700"/>
            <a:r>
              <a:rPr lang="ru-RU" sz="900" dirty="0"/>
              <a:t>	</a:t>
            </a:r>
            <a:r>
              <a:rPr lang="en-US" sz="900" dirty="0"/>
              <a:t>b.	</a:t>
            </a:r>
            <a:r>
              <a:rPr lang="ru-RU" sz="900" dirty="0"/>
              <a:t>Выставьте и зафиксируйте нужное положение светильника при помощи двух </a:t>
            </a:r>
            <a:r>
              <a:rPr lang="en-US" sz="900" dirty="0"/>
              <a:t>	</a:t>
            </a:r>
            <a:r>
              <a:rPr lang="ru-RU" sz="900" smtClean="0"/>
              <a:t>болтов-фиксаторов, </a:t>
            </a:r>
            <a:r>
              <a:rPr lang="ru-RU" sz="900" dirty="0"/>
              <a:t>расположенных по краям поворотной лиры .</a:t>
            </a:r>
          </a:p>
          <a:p>
            <a:pPr marL="541338" indent="-274638" algn="just" defTabSz="266700">
              <a:buAutoNum type="alphaLcPeriod" startAt="3"/>
            </a:pPr>
            <a:r>
              <a:rPr lang="ru-RU" sz="900" dirty="0"/>
              <a:t>Подключите кабель питания светильника к проводу, отходящему от светильника. Соответствие назначения провода и его цвета представлено на схеме в наклейке, которая находится на конце питающего кабеля светильника </a:t>
            </a:r>
            <a:r>
              <a:rPr lang="ru-RU" sz="900" b="1" dirty="0"/>
              <a:t>(подключение производить при выключенном питании, обязательно подключить заземление!)</a:t>
            </a:r>
            <a:r>
              <a:rPr lang="ru-RU" sz="900" dirty="0"/>
              <a:t>. 	</a:t>
            </a:r>
          </a:p>
          <a:p>
            <a:pPr marL="541338" indent="-274638" algn="just" defTabSz="266700">
              <a:buAutoNum type="alphaLcPeriod" startAt="3"/>
            </a:pPr>
            <a:r>
              <a:rPr lang="ru-RU" sz="900" dirty="0"/>
              <a:t>Убедитесь, что все электрические соединения надёжно закреплены! </a:t>
            </a:r>
            <a:r>
              <a:rPr lang="en-US" sz="900" dirty="0"/>
              <a:t>	</a:t>
            </a:r>
            <a:endParaRPr lang="ru-RU" sz="900" dirty="0"/>
          </a:p>
          <a:p>
            <a:pPr marL="541338" indent="-274638" algn="just" defTabSz="266700">
              <a:buAutoNum type="alphaLcPeriod" startAt="3"/>
            </a:pPr>
            <a:r>
              <a:rPr lang="ru-RU" sz="900" dirty="0"/>
              <a:t>Светильник готов к работе </a:t>
            </a:r>
            <a:endParaRPr lang="en-US" sz="900" dirty="0"/>
          </a:p>
          <a:p>
            <a:pPr marL="266700" indent="-266700" algn="just" defTabSz="266700"/>
            <a:r>
              <a:rPr lang="ru-RU" sz="900" dirty="0" smtClean="0"/>
              <a:t>5.</a:t>
            </a:r>
            <a:r>
              <a:rPr lang="en-US" sz="900" dirty="0" smtClean="0"/>
              <a:t>4</a:t>
            </a:r>
            <a:r>
              <a:rPr lang="ru-RU" sz="900" dirty="0" smtClean="0"/>
              <a:t>.</a:t>
            </a:r>
            <a:r>
              <a:rPr lang="en-US" sz="900" dirty="0" smtClean="0"/>
              <a:t>	</a:t>
            </a:r>
            <a:r>
              <a:rPr lang="ru-RU" sz="900" b="1" dirty="0" smtClean="0"/>
              <a:t>Запрещается: использовать светильник без заземления</a:t>
            </a:r>
            <a:r>
              <a:rPr lang="en-US" sz="900" b="1" dirty="0" smtClean="0"/>
              <a:t>; </a:t>
            </a:r>
            <a:r>
              <a:rPr lang="ru-RU" sz="900" b="1" dirty="0" smtClean="0"/>
              <a:t>эксплуатировать светильники с повреждённой изоляцией проводов и мест электрических соединений</a:t>
            </a:r>
            <a:r>
              <a:rPr lang="en-US" sz="900" b="1" dirty="0" smtClean="0"/>
              <a:t>;</a:t>
            </a:r>
            <a:r>
              <a:rPr lang="ru-RU" sz="900" b="1" dirty="0" smtClean="0"/>
              <a:t> проводить техническое обслуживание светильников, находящихся под напряжением</a:t>
            </a:r>
            <a:r>
              <a:rPr lang="en-US" sz="900" b="1" dirty="0" smtClean="0"/>
              <a:t>.</a:t>
            </a:r>
            <a:endParaRPr lang="ru-RU" sz="9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14" b="31009"/>
          <a:stretch/>
        </p:blipFill>
        <p:spPr>
          <a:xfrm>
            <a:off x="6034933" y="4176541"/>
            <a:ext cx="4063483" cy="15716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734" y="3039383"/>
            <a:ext cx="2344714" cy="128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82" y="15589"/>
            <a:ext cx="50203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69875"/>
            <a:r>
              <a:rPr lang="ru-RU" sz="1400" b="1" dirty="0" smtClean="0"/>
              <a:t>1.	Основные </a:t>
            </a:r>
            <a:r>
              <a:rPr lang="ru-RU" sz="1400" b="1" dirty="0"/>
              <a:t>сведения об изделии и технические </a:t>
            </a:r>
            <a:r>
              <a:rPr lang="ru-RU" sz="1400" b="1" dirty="0" smtClean="0"/>
              <a:t>данные</a:t>
            </a:r>
          </a:p>
          <a:p>
            <a:pPr algn="just" defTabSz="266700"/>
            <a:r>
              <a:rPr lang="ru-RU" sz="900" dirty="0" smtClean="0"/>
              <a:t>1.1.</a:t>
            </a:r>
            <a:r>
              <a:rPr lang="en-US" sz="900" dirty="0" smtClean="0"/>
              <a:t>	</a:t>
            </a:r>
            <a:r>
              <a:rPr lang="ru-RU" sz="900" dirty="0"/>
              <a:t>Светодиодные светильники «Люмьер </a:t>
            </a:r>
            <a:r>
              <a:rPr lang="ru-RU" sz="900" dirty="0" smtClean="0"/>
              <a:t>ДО-120.2» </a:t>
            </a:r>
            <a:r>
              <a:rPr lang="ru-RU" sz="900" dirty="0"/>
              <a:t>предназначены для освещения 	</a:t>
            </a:r>
            <a:r>
              <a:rPr lang="ru-RU" sz="900" dirty="0" smtClean="0"/>
              <a:t>уличных	объектов</a:t>
            </a:r>
            <a:r>
              <a:rPr lang="ru-RU" sz="900" dirty="0"/>
              <a:t>, территорий вблизи зданий, промышленных объектов, 	парковок и т.д. </a:t>
            </a:r>
            <a:endParaRPr lang="ru-RU" sz="900" dirty="0" smtClean="0"/>
          </a:p>
          <a:p>
            <a:pPr algn="just">
              <a:tabLst>
                <a:tab pos="266700" algn="l"/>
              </a:tabLst>
            </a:pPr>
            <a:r>
              <a:rPr lang="ru-RU" sz="900" dirty="0" smtClean="0"/>
              <a:t>1.2.</a:t>
            </a:r>
            <a:r>
              <a:rPr lang="en-US" sz="900" dirty="0"/>
              <a:t>	</a:t>
            </a:r>
            <a:r>
              <a:rPr lang="ru-RU" sz="900" dirty="0" smtClean="0"/>
              <a:t>Вид </a:t>
            </a:r>
            <a:r>
              <a:rPr lang="ru-RU" sz="900" dirty="0"/>
              <a:t>климатического исполнения  </a:t>
            </a:r>
            <a:r>
              <a:rPr lang="ru-RU" sz="900" dirty="0" smtClean="0"/>
              <a:t>УХЛ1 </a:t>
            </a:r>
            <a:r>
              <a:rPr lang="ru-RU" sz="900" dirty="0"/>
              <a:t>по ГОСТ 15150  температура окружающей среды  </a:t>
            </a:r>
            <a:r>
              <a:rPr lang="ru-RU" sz="900" dirty="0" smtClean="0"/>
              <a:t>	должна </a:t>
            </a:r>
            <a:r>
              <a:rPr lang="ru-RU" sz="900" dirty="0"/>
              <a:t>составлять от </a:t>
            </a:r>
            <a:r>
              <a:rPr lang="ru-RU" sz="900" dirty="0" smtClean="0"/>
              <a:t>-60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 до +40</a:t>
            </a:r>
            <a:r>
              <a:rPr lang="ru-RU" sz="900" baseline="30000" dirty="0"/>
              <a:t>0</a:t>
            </a:r>
            <a:r>
              <a:rPr lang="ru-RU" sz="900" dirty="0"/>
              <a:t> С и относительной влажности не более </a:t>
            </a:r>
            <a:r>
              <a:rPr lang="ru-RU" sz="900" dirty="0" smtClean="0"/>
              <a:t>75</a:t>
            </a:r>
            <a:r>
              <a:rPr lang="ru-RU" sz="900" dirty="0"/>
              <a:t>% при </a:t>
            </a:r>
            <a:r>
              <a:rPr lang="ru-RU" sz="900" dirty="0" smtClean="0"/>
              <a:t>	температуре 15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С. </a:t>
            </a:r>
          </a:p>
          <a:p>
            <a:pPr marL="266700" indent="-266700" algn="just" defTabSz="266700"/>
            <a:r>
              <a:rPr lang="ru-RU" sz="900" dirty="0" smtClean="0"/>
              <a:t>1.3.</a:t>
            </a:r>
            <a:r>
              <a:rPr lang="en-US" sz="900" dirty="0"/>
              <a:t>	</a:t>
            </a:r>
            <a:r>
              <a:rPr lang="ru-RU" sz="900" dirty="0" smtClean="0"/>
              <a:t>Согласно </a:t>
            </a:r>
            <a:r>
              <a:rPr lang="ru-RU" sz="900" dirty="0"/>
              <a:t>ГОСТ 14254 по защищенности от проникновения пыли и влаги светильник соответствует стандарту </a:t>
            </a:r>
            <a:r>
              <a:rPr lang="en-US" sz="900" dirty="0"/>
              <a:t>IP</a:t>
            </a:r>
            <a:r>
              <a:rPr lang="ru-RU" sz="900" dirty="0"/>
              <a:t>-65.</a:t>
            </a:r>
            <a:endParaRPr lang="ru-RU" sz="900" b="1" dirty="0"/>
          </a:p>
          <a:p>
            <a:pPr marL="266700" indent="-266700" algn="just" defTabSz="266700"/>
            <a:r>
              <a:rPr lang="ru-RU" sz="900" dirty="0" smtClean="0"/>
              <a:t>1.4.</a:t>
            </a:r>
            <a:r>
              <a:rPr lang="en-US" sz="900" b="1" dirty="0" smtClean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ГОСТ 12.2.007.0. по общим требованиям безопасности и защиты человека от поражения электрическим током светильник соответствует 1 классу защиты.</a:t>
            </a:r>
          </a:p>
          <a:p>
            <a:pPr marL="266700" indent="-266700" algn="just" defTabSz="266700"/>
            <a:r>
              <a:rPr lang="ru-RU" sz="900" dirty="0" smtClean="0"/>
              <a:t>1.5.</a:t>
            </a:r>
            <a:r>
              <a:rPr lang="en-US" sz="900" b="1" dirty="0" smtClean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требованиями ГОСТ 12.1.044 по пожаробезопасности веществ и материалов светильник не должен воспламеняться, воспламенять окружающие материалы.</a:t>
            </a:r>
          </a:p>
          <a:p>
            <a:pPr marL="266700" indent="-266700" algn="just" defTabSz="266700"/>
            <a:r>
              <a:rPr lang="ru-RU" sz="900" dirty="0" smtClean="0"/>
              <a:t>1.6.</a:t>
            </a:r>
            <a:r>
              <a:rPr lang="en-US" sz="900" dirty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условиями размещения по допускаемым механическим воздействиям светильник относится к группе исполнения М1 в соответствии с ГОСТ </a:t>
            </a:r>
            <a:r>
              <a:rPr lang="ru-RU" sz="900" dirty="0" smtClean="0"/>
              <a:t>17516.1</a:t>
            </a:r>
            <a:r>
              <a:rPr lang="ru-RU" sz="900" dirty="0"/>
              <a:t>.</a:t>
            </a:r>
          </a:p>
          <a:p>
            <a:pPr marL="266700" indent="-266700" algn="just" defTabSz="266700"/>
            <a:r>
              <a:rPr lang="ru-RU" sz="900" dirty="0" smtClean="0"/>
              <a:t>1.7.</a:t>
            </a:r>
            <a:r>
              <a:rPr lang="en-US" sz="900" dirty="0"/>
              <a:t>	</a:t>
            </a:r>
            <a:r>
              <a:rPr lang="ru-RU" sz="900" dirty="0" smtClean="0"/>
              <a:t>Основные </a:t>
            </a:r>
            <a:r>
              <a:rPr lang="ru-RU" sz="900" dirty="0"/>
              <a:t>технические характеристики светильника представлены в таблице 1. Реальные показатели могут отличаться от заявленных на </a:t>
            </a:r>
            <a:r>
              <a:rPr lang="ru-RU" sz="900" u="sng" dirty="0" smtClean="0"/>
              <a:t>+</a:t>
            </a:r>
            <a:r>
              <a:rPr lang="ru-RU" sz="900" dirty="0" smtClean="0"/>
              <a:t>10%. </a:t>
            </a:r>
            <a:r>
              <a:rPr lang="ru-RU" sz="900" dirty="0"/>
              <a:t>Так же производитель оставляет за собой право на внесение незначительных изменений в конструкцию светильника, исключительно для улучшения качества и характеристик, без предварительного уведомления.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224063"/>
              </p:ext>
            </p:extLst>
          </p:nvPr>
        </p:nvGraphicFramePr>
        <p:xfrm>
          <a:off x="5607553" y="547035"/>
          <a:ext cx="4816607" cy="6733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9717"/>
                <a:gridCol w="2136890"/>
              </a:tblGrid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Люмьер ДО-120.2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Световой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поток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16 5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световой поток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светодиодного модуля*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19 5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Номинальная мощность светильника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Вт</a:t>
                      </a: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Световая отдача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8 лм/Вт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КТЦ (коррелированная цветовая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5000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КСС (кривая сила света)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 Г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90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Пульсация светового потока менее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(общий индекс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цветопередачи)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Производитель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Seoul Semiconductor</a:t>
                      </a: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светодиодов,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100 000 часов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Напряжение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135-260 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Частота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45-65 Гц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мощности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0,97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 защиты от поражения электрическим током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климатического исполнения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УХЛ 1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эксплуатации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 -60 до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+40 °С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 (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пыле-, </a:t>
                      </a:r>
                      <a:r>
                        <a:rPr lang="ru-RU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влагозащищенность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IP 65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светильника, более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0 000 часов</a:t>
                      </a:r>
                    </a:p>
                  </a:txBody>
                  <a:tcPr marL="75597" marR="75597" marT="0" marB="0" anchor="ctr"/>
                </a:tc>
              </a:tr>
              <a:tr h="269825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Гарантия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 лет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Форм-фактор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Прожектор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Оптика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линза ПММА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</a:t>
                      </a:r>
                      <a:r>
                        <a:rPr lang="ru-RU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рассеивателя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69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 корпуса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Алюминиевый сплав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Варианты крепления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Крепежная лира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корпуса,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526х145х189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упаковки,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540х170х160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Масса, не более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5,1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 с упаковкой , не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5,4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607553" y="85370"/>
            <a:ext cx="49819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Таблица </a:t>
            </a:r>
            <a:r>
              <a:rPr lang="ru-RU" sz="1200" b="1" dirty="0" smtClean="0"/>
              <a:t>1.</a:t>
            </a:r>
            <a:endParaRPr lang="ru-RU" sz="1200" b="1" dirty="0"/>
          </a:p>
          <a:p>
            <a:r>
              <a:rPr lang="ru-RU" sz="1200" b="1" dirty="0"/>
              <a:t>Основные технические </a:t>
            </a:r>
            <a:r>
              <a:rPr lang="ru-RU" sz="1200" b="1" dirty="0" smtClean="0"/>
              <a:t>данные светильника «Люмьер ДО-120.2» </a:t>
            </a:r>
            <a:endParaRPr lang="ru-RU" sz="1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3950" y="2666973"/>
            <a:ext cx="5035954" cy="109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400" b="1" dirty="0" smtClean="0"/>
              <a:t>2.	Комплектность</a:t>
            </a:r>
            <a:endParaRPr lang="ru-RU" sz="900" b="1" dirty="0"/>
          </a:p>
          <a:p>
            <a:pPr defTabSz="266700"/>
            <a:r>
              <a:rPr lang="ru-RU" sz="900" dirty="0" smtClean="0"/>
              <a:t>2.1.</a:t>
            </a:r>
            <a:r>
              <a:rPr lang="en-US" sz="900" dirty="0"/>
              <a:t>	</a:t>
            </a:r>
            <a:r>
              <a:rPr lang="ru-RU" sz="900" dirty="0" smtClean="0"/>
              <a:t>Комплект </a:t>
            </a:r>
            <a:r>
              <a:rPr lang="ru-RU" sz="900" dirty="0"/>
              <a:t>поставки светильника составляет: </a:t>
            </a:r>
          </a:p>
          <a:p>
            <a:pPr defTabSz="266700"/>
            <a:r>
              <a:rPr lang="en-US" sz="900" dirty="0" smtClean="0"/>
              <a:t>	</a:t>
            </a:r>
            <a:r>
              <a:rPr lang="ru-RU" sz="900" dirty="0" smtClean="0"/>
              <a:t>Светильник </a:t>
            </a:r>
            <a:r>
              <a:rPr lang="ru-RU" sz="900" dirty="0"/>
              <a:t>– 1 шт. </a:t>
            </a:r>
          </a:p>
          <a:p>
            <a:pPr defTabSz="266700"/>
            <a:r>
              <a:rPr lang="en-US" sz="900" dirty="0" smtClean="0"/>
              <a:t>	</a:t>
            </a:r>
            <a:r>
              <a:rPr lang="en-US" sz="900" dirty="0" err="1" smtClean="0"/>
              <a:t>Паспорт</a:t>
            </a:r>
            <a:r>
              <a:rPr lang="ru-RU" sz="900" dirty="0" smtClean="0"/>
              <a:t> на изделие</a:t>
            </a:r>
            <a:r>
              <a:rPr lang="en-US" sz="900" dirty="0" smtClean="0"/>
              <a:t> </a:t>
            </a:r>
            <a:r>
              <a:rPr lang="en-US" sz="900" dirty="0"/>
              <a:t>– 1 экз. </a:t>
            </a:r>
            <a:endParaRPr lang="ru-RU" sz="900" dirty="0"/>
          </a:p>
          <a:p>
            <a:pPr defTabSz="266700"/>
            <a:r>
              <a:rPr lang="en-US" sz="900" dirty="0" smtClean="0"/>
              <a:t>	</a:t>
            </a:r>
            <a:r>
              <a:rPr lang="en-US" sz="900" dirty="0" err="1" smtClean="0"/>
              <a:t>Упаковка</a:t>
            </a:r>
            <a:r>
              <a:rPr lang="en-US" sz="900" dirty="0" smtClean="0"/>
              <a:t> </a:t>
            </a:r>
            <a:r>
              <a:rPr lang="en-US" sz="900" dirty="0"/>
              <a:t>– 1 шт. </a:t>
            </a:r>
            <a:endParaRPr lang="ru-RU" sz="900" dirty="0"/>
          </a:p>
          <a:p>
            <a:endParaRPr lang="ru-RU" sz="1543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3950" y="3449798"/>
            <a:ext cx="5020322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400" b="1" dirty="0" smtClean="0"/>
              <a:t>3.	Ресурсы </a:t>
            </a:r>
            <a:r>
              <a:rPr lang="ru-RU" sz="1400" b="1" dirty="0"/>
              <a:t>срок </a:t>
            </a:r>
            <a:r>
              <a:rPr lang="ru-RU" sz="1400" b="1" dirty="0" smtClean="0"/>
              <a:t>службы</a:t>
            </a:r>
            <a:r>
              <a:rPr lang="en-US" sz="1400" b="1" dirty="0"/>
              <a:t> </a:t>
            </a:r>
            <a:r>
              <a:rPr lang="ru-RU" sz="1400" b="1" dirty="0" smtClean="0"/>
              <a:t>и </a:t>
            </a:r>
            <a:r>
              <a:rPr lang="ru-RU" sz="1400" b="1" dirty="0"/>
              <a:t>гарантии </a:t>
            </a:r>
            <a:r>
              <a:rPr lang="ru-RU" sz="1400" b="1" dirty="0" smtClean="0"/>
              <a:t>изготовителя</a:t>
            </a:r>
            <a:endParaRPr lang="ru-RU" sz="1100" b="1" dirty="0"/>
          </a:p>
          <a:p>
            <a:pPr marL="266700" indent="-266700" algn="just">
              <a:tabLst>
                <a:tab pos="266700" algn="l"/>
              </a:tabLst>
            </a:pPr>
            <a:r>
              <a:rPr lang="ru-RU" sz="900" dirty="0" smtClean="0"/>
              <a:t>3.1.</a:t>
            </a:r>
            <a:r>
              <a:rPr lang="en-US" sz="900" dirty="0"/>
              <a:t>	</a:t>
            </a:r>
            <a:r>
              <a:rPr lang="ru-RU" sz="900" dirty="0" smtClean="0"/>
              <a:t>Срок </a:t>
            </a:r>
            <a:r>
              <a:rPr lang="ru-RU" sz="900" dirty="0"/>
              <a:t>службы </a:t>
            </a:r>
            <a:r>
              <a:rPr lang="ru-RU" sz="900" dirty="0" smtClean="0"/>
              <a:t>светодиодов </a:t>
            </a:r>
            <a:r>
              <a:rPr lang="ru-RU" sz="900" dirty="0"/>
              <a:t>составляет более </a:t>
            </a:r>
            <a:r>
              <a:rPr lang="ru-RU" sz="900" dirty="0" smtClean="0"/>
              <a:t>10</a:t>
            </a:r>
            <a:r>
              <a:rPr lang="en-US" sz="9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000 часов. Указанные ресурсы, срок службы и хранения действительны при соблюдении потребителем требований действующей эксплуатационной документации</a:t>
            </a:r>
            <a:r>
              <a:rPr lang="ru-RU" sz="900" dirty="0" smtClean="0"/>
              <a:t>.</a:t>
            </a:r>
            <a:endParaRPr lang="ru-RU" sz="900" dirty="0"/>
          </a:p>
          <a:p>
            <a:pPr marL="266700" indent="-266700" algn="just" defTabSz="266700">
              <a:tabLst>
                <a:tab pos="266700" algn="l"/>
              </a:tabLst>
            </a:pPr>
            <a:r>
              <a:rPr lang="ru-RU" sz="900" dirty="0" smtClean="0"/>
              <a:t>3.2.</a:t>
            </a:r>
            <a:r>
              <a:rPr lang="en-US" sz="900" b="1" dirty="0" smtClean="0"/>
              <a:t>	</a:t>
            </a:r>
            <a:r>
              <a:rPr lang="ru-RU" sz="900" dirty="0" smtClean="0"/>
              <a:t>Гарантии </a:t>
            </a:r>
            <a:r>
              <a:rPr lang="ru-RU" sz="900" dirty="0"/>
              <a:t>изготовителя. </a:t>
            </a:r>
          </a:p>
          <a:p>
            <a:pPr marL="447675" indent="-180975" algn="just" defTabSz="266700">
              <a:tabLst>
                <a:tab pos="447675" algn="l"/>
              </a:tabLst>
            </a:pPr>
            <a:r>
              <a:rPr lang="en-US" sz="900" dirty="0" smtClean="0"/>
              <a:t>a</a:t>
            </a:r>
            <a:r>
              <a:rPr lang="ru-RU" sz="900" dirty="0" smtClean="0"/>
              <a:t>.</a:t>
            </a:r>
            <a:r>
              <a:rPr lang="en-US" sz="900" b="1" dirty="0" smtClean="0"/>
              <a:t>	</a:t>
            </a:r>
            <a:r>
              <a:rPr lang="ru-RU" sz="900" dirty="0" smtClean="0"/>
              <a:t>Изготовитель гарантирует соответствие светильника требованиям технических условий ТУ 3461−019−65995620−2015 при соблюдении условий эксплуатации, транспортирования, хранения и монтажа. </a:t>
            </a:r>
          </a:p>
          <a:p>
            <a:pPr marL="266700" indent="-266700" algn="just" defTabSz="223838">
              <a:tabLst>
                <a:tab pos="266700" algn="l"/>
              </a:tabLst>
            </a:pPr>
            <a:r>
              <a:rPr lang="en-US" sz="900" b="1" dirty="0" smtClean="0"/>
              <a:t>	</a:t>
            </a:r>
            <a:r>
              <a:rPr lang="en-US" sz="900" dirty="0" smtClean="0"/>
              <a:t>b</a:t>
            </a:r>
            <a:r>
              <a:rPr lang="ru-RU" sz="900" dirty="0" smtClean="0"/>
              <a:t>.</a:t>
            </a:r>
            <a:r>
              <a:rPr lang="en-US" sz="900" b="1" dirty="0" smtClean="0"/>
              <a:t>	</a:t>
            </a:r>
            <a:r>
              <a:rPr lang="ru-RU" sz="900" dirty="0" smtClean="0"/>
              <a:t>Гарантийный </a:t>
            </a:r>
            <a:r>
              <a:rPr lang="ru-RU" sz="900" dirty="0"/>
              <a:t>срок эксплуатации светильника составляет </a:t>
            </a:r>
            <a:r>
              <a:rPr lang="ru-RU" sz="900" dirty="0" smtClean="0"/>
              <a:t>60 </a:t>
            </a:r>
            <a:r>
              <a:rPr lang="ru-RU" sz="900" dirty="0"/>
              <a:t>месяцев. </a:t>
            </a:r>
          </a:p>
          <a:p>
            <a:pPr marL="447675" lvl="1" indent="-180975" algn="just" defTabSz="266700">
              <a:tabLst>
                <a:tab pos="266700" algn="l"/>
              </a:tabLst>
            </a:pPr>
            <a:r>
              <a:rPr lang="en-US" sz="900" dirty="0" smtClean="0"/>
              <a:t>c</a:t>
            </a:r>
            <a:r>
              <a:rPr lang="ru-RU" sz="900" dirty="0" smtClean="0"/>
              <a:t>. </a:t>
            </a:r>
            <a:r>
              <a:rPr lang="en-US" sz="900" dirty="0" smtClean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выявлении неисправностей в течение гарантийного срока производитель обязуется осуществить ремонт или замену изделия на </a:t>
            </a:r>
            <a:r>
              <a:rPr lang="ru-RU" sz="900" dirty="0" smtClean="0"/>
              <a:t>аналогичное бесплатно</a:t>
            </a:r>
            <a:r>
              <a:rPr lang="ru-RU" sz="900" dirty="0"/>
              <a:t>. Гарантийные  </a:t>
            </a:r>
            <a:r>
              <a:rPr lang="ru-RU" sz="900" dirty="0" smtClean="0"/>
              <a:t>обязательства </a:t>
            </a:r>
            <a:r>
              <a:rPr lang="ru-RU" sz="900" dirty="0"/>
              <a:t>выполняются только при условии соблюдения правил установки и эксплуатации изделия. Гарантийные обязательства не выполняются производителем при:</a:t>
            </a:r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наличии </a:t>
            </a:r>
            <a:r>
              <a:rPr lang="ru-RU" sz="900" dirty="0"/>
              <a:t>механических, термических повреждений оборудования или его частей; </a:t>
            </a:r>
          </a:p>
          <a:p>
            <a:pPr marL="628650" lvl="1" indent="-177800" algn="just">
              <a:buFont typeface="Calibri" panose="020F0502020204030204" pitchFamily="34" charset="0"/>
              <a:buChar char="‒"/>
              <a:tabLst>
                <a:tab pos="450850" algn="l"/>
                <a:tab pos="628650" algn="l"/>
              </a:tabLst>
            </a:pPr>
            <a:r>
              <a:rPr lang="ru-RU" sz="900" dirty="0"/>
              <a:t>наличии  следов самостоятельного ремонта изделия</a:t>
            </a:r>
            <a:r>
              <a:rPr lang="en-US" sz="900" dirty="0"/>
              <a:t>;</a:t>
            </a:r>
            <a:endParaRPr lang="ru-RU" sz="900" dirty="0"/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поломках</a:t>
            </a:r>
            <a:r>
              <a:rPr lang="ru-RU" sz="900" dirty="0"/>
              <a:t>, вызванных неправильным подключением светильника; перенапряжением в электросети более </a:t>
            </a:r>
            <a:r>
              <a:rPr lang="ru-RU" sz="900" dirty="0" smtClean="0"/>
              <a:t>,чем </a:t>
            </a:r>
            <a:r>
              <a:rPr lang="ru-RU" sz="900" dirty="0"/>
              <a:t>указано в Таблице 1; стихийными бедствиями. </a:t>
            </a:r>
          </a:p>
          <a:p>
            <a:pPr marL="447675" lvl="1" indent="-180975" algn="just"/>
            <a:r>
              <a:rPr lang="en-US" sz="900" dirty="0" smtClean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обнаружении вышеописанных нарушений ремонт производится на платной  </a:t>
            </a:r>
            <a:r>
              <a:rPr lang="ru-RU" sz="900" dirty="0" smtClean="0"/>
              <a:t>основе </a:t>
            </a:r>
            <a:r>
              <a:rPr lang="ru-RU" sz="900" dirty="0"/>
              <a:t>по действующим на момент обращения к производителю расценкам. </a:t>
            </a:r>
            <a:endParaRPr lang="ru-RU" sz="1543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9582" y="6218988"/>
            <a:ext cx="5004690" cy="11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9875" algn="l"/>
              </a:tabLst>
            </a:pPr>
            <a:r>
              <a:rPr lang="ru-RU" sz="1543" b="1" dirty="0" smtClean="0"/>
              <a:t>4.	Транспортирование </a:t>
            </a:r>
            <a:r>
              <a:rPr lang="ru-RU" sz="1543" b="1" dirty="0"/>
              <a:t>и хранение </a:t>
            </a:r>
          </a:p>
          <a:p>
            <a:pPr algn="just" defTabSz="266700"/>
            <a:r>
              <a:rPr lang="ru-RU" sz="900" dirty="0" smtClean="0"/>
              <a:t>4.1.</a:t>
            </a:r>
            <a:r>
              <a:rPr lang="en-US" sz="900" b="1" dirty="0" smtClean="0"/>
              <a:t>	</a:t>
            </a:r>
            <a:r>
              <a:rPr lang="ru-RU" sz="900" dirty="0" smtClean="0"/>
              <a:t>Транспортирование </a:t>
            </a:r>
            <a:r>
              <a:rPr lang="ru-RU" sz="900" dirty="0"/>
              <a:t>светильника может производиться автомобильным, </a:t>
            </a:r>
            <a:r>
              <a:rPr lang="en-US" sz="900" dirty="0" smtClean="0"/>
              <a:t>	</a:t>
            </a:r>
            <a:r>
              <a:rPr lang="ru-RU" sz="900" dirty="0" smtClean="0"/>
              <a:t>железнодорожным</a:t>
            </a:r>
            <a:r>
              <a:rPr lang="ru-RU" sz="900" dirty="0"/>
              <a:t>, воздушным и водным транспортом.</a:t>
            </a:r>
          </a:p>
          <a:p>
            <a:pPr marL="266700" indent="-266700" algn="just" defTabSz="266700"/>
            <a:r>
              <a:rPr lang="ru-RU" sz="900" dirty="0" smtClean="0"/>
              <a:t>4.2.</a:t>
            </a:r>
            <a:r>
              <a:rPr lang="en-US" sz="900" dirty="0"/>
              <a:t>	</a:t>
            </a:r>
            <a:r>
              <a:rPr lang="ru-RU" sz="900" dirty="0" smtClean="0"/>
              <a:t>Упакованные </a:t>
            </a:r>
            <a:r>
              <a:rPr lang="ru-RU" sz="900" dirty="0"/>
              <a:t>светильники следует хранить под навесами или в помещениях, где колебания температуры и влажности воздуха несущественно отличаются от  </a:t>
            </a:r>
            <a:r>
              <a:rPr lang="ru-RU" sz="900" dirty="0" smtClean="0"/>
              <a:t>колебаний </a:t>
            </a:r>
            <a:r>
              <a:rPr lang="ru-RU" sz="900" dirty="0"/>
              <a:t>на открытом воздухе. Необходимо исключить присутствие в воздухе кислотных и щелочных примесей, вредно влияющих на светильники.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80384" y="7255930"/>
            <a:ext cx="61564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>
                <a:ea typeface="Times New Roman" panose="02020603050405020304" pitchFamily="18" charset="0"/>
              </a:rPr>
              <a:t>*  - при температуре на кристалле 25°С </a:t>
            </a:r>
            <a:endParaRPr lang="ru-RU" sz="9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1773</TotalTime>
  <Words>272</Words>
  <Application>Microsoft Office PowerPoint</Application>
  <PresentationFormat>Произвольный</PresentationFormat>
  <Paragraphs>122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Избродин</dc:creator>
  <cp:lastModifiedBy>Алексей Избродин</cp:lastModifiedBy>
  <cp:revision>168</cp:revision>
  <cp:lastPrinted>2015-08-21T10:21:32Z</cp:lastPrinted>
  <dcterms:created xsi:type="dcterms:W3CDTF">2015-03-31T07:42:46Z</dcterms:created>
  <dcterms:modified xsi:type="dcterms:W3CDTF">2017-05-23T12:08:51Z</dcterms:modified>
</cp:coreProperties>
</file>