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0" autoAdjust="0"/>
    <p:restoredTop sz="90305" autoAdjust="0"/>
  </p:normalViewPr>
  <p:slideViewPr>
    <p:cSldViewPr snapToGrid="0">
      <p:cViewPr>
        <p:scale>
          <a:sx n="100" d="100"/>
          <a:sy n="100" d="100"/>
        </p:scale>
        <p:origin x="-1878" y="-276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8" y="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5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8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6520" r="9386" b="10898"/>
          <a:stretch/>
        </p:blipFill>
        <p:spPr>
          <a:xfrm>
            <a:off x="3608249" y="3316350"/>
            <a:ext cx="1428429" cy="9144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650" y="4522778"/>
            <a:ext cx="2641175" cy="1979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2782" y="1363407"/>
            <a:ext cx="49417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Паспорт на изделие</a:t>
            </a:r>
          </a:p>
          <a:p>
            <a:pPr algn="ctr"/>
            <a:r>
              <a:rPr lang="ru-RU" sz="2800" b="1" dirty="0"/>
              <a:t>«Люмьер ДСП-200.1.60»</a:t>
            </a:r>
          </a:p>
          <a:p>
            <a:pPr algn="ctr"/>
            <a:r>
              <a:rPr lang="ru-RU" sz="2800" b="1" dirty="0"/>
              <a:t>«Люмьер ДСП-200.1.90»</a:t>
            </a:r>
          </a:p>
          <a:p>
            <a:pPr algn="ctr"/>
            <a:r>
              <a:rPr lang="ru-RU" sz="2800" b="1" dirty="0"/>
              <a:t>«Люмьер ДСП-200.1.120»</a:t>
            </a:r>
          </a:p>
          <a:p>
            <a:pPr algn="ctr"/>
            <a:r>
              <a:rPr lang="ru-RU" sz="2800" b="1" dirty="0"/>
              <a:t>«Люмьер ДСП-260.1.60»</a:t>
            </a:r>
          </a:p>
          <a:p>
            <a:pPr algn="ctr"/>
            <a:r>
              <a:rPr lang="ru-RU" sz="2800" b="1" dirty="0"/>
              <a:t>«Люмьер ДСП-260.1.90»</a:t>
            </a:r>
          </a:p>
          <a:p>
            <a:pPr algn="ctr"/>
            <a:r>
              <a:rPr lang="ru-RU" sz="2800" b="1" dirty="0"/>
              <a:t>«Люмьер ДСП-260.1.120»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471" y="5174305"/>
            <a:ext cx="5061575" cy="103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6.</a:t>
            </a:r>
            <a:r>
              <a:rPr lang="ru-RU" sz="1543" b="1" dirty="0"/>
              <a:t>	</a:t>
            </a:r>
            <a:r>
              <a:rPr lang="ru-RU" sz="1543" b="1" dirty="0" smtClean="0"/>
              <a:t>Утилизация</a:t>
            </a:r>
            <a:endParaRPr lang="ru-RU" sz="1543" b="1" dirty="0"/>
          </a:p>
          <a:p>
            <a:pPr marL="266700" indent="-266700" algn="just" defTabSz="179388"/>
            <a:r>
              <a:rPr lang="en-US" sz="900" b="1" dirty="0"/>
              <a:t>6</a:t>
            </a:r>
            <a:r>
              <a:rPr lang="ru-RU" sz="900" b="1" dirty="0" smtClean="0"/>
              <a:t>.1</a:t>
            </a:r>
            <a:r>
              <a:rPr lang="en-US" sz="900" b="1" dirty="0" smtClean="0"/>
              <a:t>.</a:t>
            </a:r>
            <a:r>
              <a:rPr lang="ru-RU" sz="900" b="1" dirty="0" smtClean="0"/>
              <a:t>	</a:t>
            </a:r>
            <a:r>
              <a:rPr lang="ru-RU" sz="900" dirty="0" smtClean="0"/>
              <a:t>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</a:p>
          <a:p>
            <a:pPr algn="just"/>
            <a:endParaRPr lang="ru-RU" sz="1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7471" y="172766"/>
            <a:ext cx="5061575" cy="2545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/>
              <a:t>5.1.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	устройства электроустановок.</a:t>
            </a:r>
          </a:p>
          <a:p>
            <a:pPr algn="just" defTabSz="266700"/>
            <a:r>
              <a:rPr lang="ru-RU" sz="900" dirty="0"/>
              <a:t>5.2. 	В процессе подготовки светильника к эксплуатации следует проверить комплектность </a:t>
            </a:r>
            <a:r>
              <a:rPr lang="en-US" sz="900" dirty="0"/>
              <a:t>	</a:t>
            </a:r>
            <a:r>
              <a:rPr lang="ru-RU" sz="900" dirty="0"/>
              <a:t>светильника и его внешний вид. Светильник визуально должен быть без повреждений.</a:t>
            </a:r>
          </a:p>
          <a:p>
            <a:pPr algn="just" defTabSz="266700"/>
            <a:r>
              <a:rPr lang="ru-RU" sz="900" dirty="0"/>
              <a:t>5.3.</a:t>
            </a:r>
            <a:r>
              <a:rPr lang="ru-RU" sz="900" b="1" dirty="0"/>
              <a:t>	</a:t>
            </a:r>
            <a:r>
              <a:rPr lang="ru-RU" sz="900" dirty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/>
              <a:t>	Закрепите светильник при помощи рым-болта в необходимом месте.</a:t>
            </a:r>
            <a:endParaRPr lang="en-US" sz="900" dirty="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dirty="0"/>
              <a:t>Снимите торцевую панель светильника, откройте верхнюю распределительную коробку и подключите питающий (и отводящий кабели, если подключение проходное) ~220 В согласно </a:t>
            </a:r>
            <a:r>
              <a:rPr lang="ru-RU" sz="900" dirty="0" smtClean="0"/>
              <a:t>схеме (рисунок .</a:t>
            </a:r>
            <a:r>
              <a:rPr lang="ru-RU" sz="900" dirty="0"/>
              <a:t>2) : ж/з – заземление, коричневый – фаза, синий – </a:t>
            </a:r>
            <a:r>
              <a:rPr lang="ru-RU" sz="900" dirty="0" smtClean="0"/>
              <a:t>ноль. </a:t>
            </a:r>
            <a:r>
              <a:rPr lang="ru-RU" sz="900" b="1" dirty="0"/>
              <a:t>Убедитесь, что все электрические соединения надёжно закреплены!</a:t>
            </a:r>
            <a:endParaRPr lang="en-US" sz="900" dirty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Закройте </a:t>
            </a:r>
            <a:r>
              <a:rPr lang="ru-RU" sz="900" dirty="0" smtClean="0"/>
              <a:t>распределительную </a:t>
            </a:r>
            <a:r>
              <a:rPr lang="ru-RU" sz="900" dirty="0"/>
              <a:t>коробку во избежание попадания влаги и пыли. 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Установите на место торцевую панель светильника.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Светильник готов к </a:t>
            </a:r>
            <a:r>
              <a:rPr lang="ru-RU" sz="900" dirty="0" smtClean="0"/>
              <a:t>использованию.</a:t>
            </a:r>
            <a:endParaRPr lang="ru-RU" sz="900" dirty="0"/>
          </a:p>
          <a:p>
            <a:pPr marL="266700" indent="-266700" algn="just" defTabSz="266700"/>
            <a:r>
              <a:rPr lang="ru-RU" sz="900" dirty="0"/>
              <a:t>5.4.</a:t>
            </a:r>
            <a:r>
              <a:rPr lang="ru-RU" sz="900" b="1" dirty="0"/>
              <a:t>	Запрещается: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7470" y="5924044"/>
            <a:ext cx="5008033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</a:t>
            </a:r>
            <a:r>
              <a:rPr lang="en-US" sz="1543" b="1" dirty="0" smtClean="0"/>
              <a:t>.</a:t>
            </a:r>
            <a:r>
              <a:rPr lang="ru-RU" sz="1543" b="1" dirty="0"/>
              <a:t>	</a:t>
            </a:r>
            <a:r>
              <a:rPr lang="ru-RU" sz="1543" b="1" dirty="0" smtClean="0"/>
              <a:t>Свидетельство </a:t>
            </a:r>
            <a:r>
              <a:rPr lang="ru-RU" sz="1543" b="1" dirty="0"/>
              <a:t>о приемке и упаковке</a:t>
            </a:r>
          </a:p>
          <a:p>
            <a:pPr marL="266700" indent="-266700" defTabSz="266700"/>
            <a:r>
              <a:rPr lang="ru-RU" sz="900" b="1" dirty="0" smtClean="0"/>
              <a:t>7.1</a:t>
            </a:r>
            <a:r>
              <a:rPr lang="en-US" sz="900" b="1" dirty="0" smtClean="0"/>
              <a:t>.</a:t>
            </a:r>
            <a:r>
              <a:rPr lang="ru-RU" sz="900" dirty="0"/>
              <a:t>	</a:t>
            </a:r>
            <a:r>
              <a:rPr lang="ru-RU" sz="900" dirty="0" smtClean="0"/>
              <a:t>Светильник «</a:t>
            </a:r>
            <a:r>
              <a:rPr lang="ru-RU" sz="900" b="1" dirty="0"/>
              <a:t>Люмьер </a:t>
            </a:r>
            <a:r>
              <a:rPr lang="ru-RU" sz="900" b="1" dirty="0" smtClean="0"/>
              <a:t>ДСП</a:t>
            </a:r>
            <a:r>
              <a:rPr lang="ru-RU" sz="900" dirty="0" smtClean="0"/>
              <a:t>» </a:t>
            </a:r>
            <a:r>
              <a:rPr lang="ru-RU" sz="900" dirty="0"/>
              <a:t>изготовлен  с соответствии с  требованиями ТУ 3461−003−65995620−2015 и признан годным к эксплуатации</a:t>
            </a:r>
            <a:r>
              <a:rPr lang="ru-RU" sz="1000" dirty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17" name="Прямоугольник 16"/>
          <p:cNvSpPr/>
          <p:nvPr/>
        </p:nvSpPr>
        <p:spPr>
          <a:xfrm>
            <a:off x="5864842" y="1941985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64843" y="2356858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626385" y="6490780"/>
            <a:ext cx="494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Промышленный светодиодный светильник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17044" y="4635005"/>
            <a:ext cx="4810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2 .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подключения.</a:t>
            </a:r>
            <a:endParaRPr lang="ru-RU" sz="1100" b="1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50353"/>
              </p:ext>
            </p:extLst>
          </p:nvPr>
        </p:nvGraphicFramePr>
        <p:xfrm>
          <a:off x="267990" y="6608833"/>
          <a:ext cx="4780858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8000"/>
                <a:gridCol w="3592858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5864843" y="278432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864842" y="3212542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864841" y="3660522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4841" y="4075395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-564219" y="4635005"/>
            <a:ext cx="49625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1 </a:t>
            </a:r>
            <a:r>
              <a:rPr lang="ru-RU" sz="1100" b="1" dirty="0" smtClean="0"/>
              <a:t>.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</a:t>
            </a:r>
            <a:br>
              <a:rPr lang="ru-RU" sz="1100" b="1" dirty="0" smtClean="0"/>
            </a:br>
            <a:r>
              <a:rPr lang="ru-RU" sz="1100" b="1" dirty="0" smtClean="0"/>
              <a:t> </a:t>
            </a:r>
            <a:r>
              <a:rPr lang="ru-RU" sz="1100" b="1" dirty="0"/>
              <a:t>«Люмьер </a:t>
            </a:r>
            <a:r>
              <a:rPr lang="ru-RU" sz="1100" b="1" dirty="0" smtClean="0"/>
              <a:t>ДСП-200.1</a:t>
            </a:r>
            <a:r>
              <a:rPr lang="ru-RU" sz="1100" b="1" dirty="0"/>
              <a:t>», «Люмьер ДСП-260.1»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31" y="2687773"/>
            <a:ext cx="2637627" cy="1887360"/>
          </a:xfrm>
          <a:prstGeom prst="rect">
            <a:avLst/>
          </a:prstGeom>
        </p:spPr>
      </p:pic>
      <p:sp>
        <p:nvSpPr>
          <p:cNvPr id="29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38" y="96281"/>
            <a:ext cx="5204478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ru-RU" sz="1400" b="1" dirty="0" smtClean="0"/>
              <a:t>1.	Основные сведения об изделии и технические данные</a:t>
            </a:r>
            <a:endParaRPr lang="ru-RU" sz="600" b="1" dirty="0" smtClean="0"/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светильники серии «</a:t>
            </a:r>
            <a:r>
              <a:rPr lang="ru-RU" sz="900" b="1" dirty="0"/>
              <a:t>Люмьер </a:t>
            </a:r>
            <a:r>
              <a:rPr lang="ru-RU" sz="900" b="1" dirty="0" smtClean="0"/>
              <a:t>ДСП</a:t>
            </a:r>
            <a:r>
              <a:rPr lang="ru-RU" sz="900" dirty="0" smtClean="0"/>
              <a:t>» 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Вид климатического исполнения  </a:t>
            </a:r>
            <a:r>
              <a:rPr lang="ru-RU" sz="900" dirty="0" smtClean="0"/>
              <a:t>УХЛ 2 </a:t>
            </a:r>
            <a:r>
              <a:rPr lang="ru-RU" sz="900" dirty="0"/>
              <a:t>по ГОСТ 15150  температура окружающей среды  должна 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температуре </a:t>
            </a:r>
            <a:r>
              <a:rPr lang="ru-RU" sz="900" dirty="0" smtClean="0"/>
              <a:t>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/>
              <a:t>1.3.</a:t>
            </a:r>
            <a:r>
              <a:rPr lang="en-US" sz="900" dirty="0"/>
              <a:t>	</a:t>
            </a:r>
            <a:r>
              <a:rPr lang="ru-RU" sz="900" dirty="0"/>
              <a:t>Согласно 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</a:p>
          <a:p>
            <a:pPr marL="266700" indent="-266700" algn="just" defTabSz="266700"/>
            <a:r>
              <a:rPr lang="ru-RU" sz="900" dirty="0"/>
              <a:t>1.4.</a:t>
            </a:r>
            <a:r>
              <a:rPr lang="en-US" sz="900" dirty="0"/>
              <a:t>	</a:t>
            </a:r>
            <a:r>
              <a:rPr lang="ru-RU" sz="900" dirty="0"/>
              <a:t>В 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/>
              <a:t>1.5.</a:t>
            </a:r>
            <a:r>
              <a:rPr lang="en-US" sz="900" dirty="0"/>
              <a:t>	</a:t>
            </a:r>
            <a:r>
              <a:rPr lang="ru-RU" sz="900" dirty="0"/>
              <a:t>В 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/>
              <a:t>1.6.</a:t>
            </a:r>
            <a:r>
              <a:rPr lang="en-US" sz="900" dirty="0"/>
              <a:t>	</a:t>
            </a:r>
            <a:r>
              <a:rPr lang="ru-RU" sz="900" dirty="0"/>
              <a:t>В 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/>
              <a:t>1.7.</a:t>
            </a:r>
            <a:r>
              <a:rPr lang="en-US" sz="900" dirty="0"/>
              <a:t>	</a:t>
            </a:r>
            <a:r>
              <a:rPr lang="ru-RU" sz="900" dirty="0"/>
              <a:t>Основные 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/>
              <a:t>+</a:t>
            </a:r>
            <a:r>
              <a:rPr lang="ru-RU" sz="900" dirty="0"/>
              <a:t>5%.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8724" y="128897"/>
            <a:ext cx="50616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1 </a:t>
            </a:r>
            <a:r>
              <a:rPr lang="ru-RU" sz="1400" b="1" dirty="0" smtClean="0"/>
              <a:t>.</a:t>
            </a:r>
            <a:endParaRPr lang="ru-RU" sz="1400" b="1" dirty="0"/>
          </a:p>
          <a:p>
            <a:r>
              <a:rPr lang="ru-RU" sz="1050" b="1" dirty="0"/>
              <a:t>Основные технические данные  </a:t>
            </a:r>
            <a:r>
              <a:rPr lang="ru-RU" sz="1050" b="1" dirty="0" smtClean="0"/>
              <a:t>светильников</a:t>
            </a:r>
            <a:r>
              <a:rPr lang="ru-RU" sz="1200" b="1" dirty="0" smtClean="0"/>
              <a:t> </a:t>
            </a:r>
            <a:r>
              <a:rPr lang="ru-RU" sz="1200" b="1" dirty="0"/>
              <a:t>«Люмьер </a:t>
            </a:r>
            <a:r>
              <a:rPr lang="ru-RU" sz="1200" b="1" dirty="0" smtClean="0"/>
              <a:t>ДСП-200.1</a:t>
            </a:r>
            <a:r>
              <a:rPr lang="ru-RU" sz="1200" b="1" dirty="0" smtClean="0"/>
              <a:t>»,</a:t>
            </a:r>
            <a:br>
              <a:rPr lang="ru-RU" sz="1200" b="1" dirty="0" smtClean="0"/>
            </a:br>
            <a:r>
              <a:rPr lang="ru-RU" sz="1200" b="1" dirty="0" smtClean="0"/>
              <a:t> «Люмьер </a:t>
            </a:r>
            <a:r>
              <a:rPr lang="ru-RU" sz="1200" b="1" dirty="0"/>
              <a:t>ДСП-260.1»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4438" y="2624153"/>
            <a:ext cx="5204478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400" b="1" dirty="0" smtClean="0"/>
              <a:t>2.	Комплектность</a:t>
            </a:r>
            <a:endParaRPr lang="ru-RU" sz="900" b="1" dirty="0" smtClean="0"/>
          </a:p>
          <a:p>
            <a:pPr defTabSz="266700"/>
            <a:r>
              <a:rPr lang="ru-RU" sz="900" dirty="0"/>
              <a:t>2.1.</a:t>
            </a:r>
            <a:r>
              <a:rPr lang="en-US" sz="900" dirty="0"/>
              <a:t>	</a:t>
            </a:r>
            <a:r>
              <a:rPr lang="ru-RU" sz="900" dirty="0"/>
              <a:t>Комплект поставки светильника составляет: </a:t>
            </a:r>
          </a:p>
          <a:p>
            <a:pPr defTabSz="266700"/>
            <a:r>
              <a:rPr lang="en-US" sz="900" dirty="0"/>
              <a:t>	</a:t>
            </a:r>
            <a:r>
              <a:rPr lang="ru-RU" sz="900" dirty="0"/>
              <a:t>Светильник – 1 шт. </a:t>
            </a:r>
          </a:p>
          <a:p>
            <a:pPr defTabSz="266700"/>
            <a:r>
              <a:rPr lang="en-US" sz="900" dirty="0"/>
              <a:t>	</a:t>
            </a:r>
            <a:r>
              <a:rPr lang="en-US" sz="900" dirty="0" err="1"/>
              <a:t>Паспорт</a:t>
            </a:r>
            <a:r>
              <a:rPr lang="ru-RU" sz="900" dirty="0"/>
              <a:t> на изделие</a:t>
            </a:r>
            <a:r>
              <a:rPr lang="en-US" sz="900" dirty="0"/>
              <a:t> – 1 </a:t>
            </a:r>
            <a:r>
              <a:rPr lang="en-US" sz="900" dirty="0" err="1"/>
              <a:t>экз</a:t>
            </a:r>
            <a:r>
              <a:rPr lang="en-US" sz="900" dirty="0"/>
              <a:t>. </a:t>
            </a:r>
            <a:endParaRPr lang="ru-RU" sz="900" dirty="0"/>
          </a:p>
          <a:p>
            <a:pPr defTabSz="266700"/>
            <a:r>
              <a:rPr lang="en-US" sz="900" dirty="0"/>
              <a:t>	</a:t>
            </a:r>
            <a:r>
              <a:rPr lang="en-US" sz="900" dirty="0" err="1"/>
              <a:t>Упаковка</a:t>
            </a:r>
            <a:r>
              <a:rPr lang="en-US" sz="900" dirty="0"/>
              <a:t> – 1 </a:t>
            </a:r>
            <a:r>
              <a:rPr lang="en-US" sz="900" dirty="0" err="1"/>
              <a:t>шт</a:t>
            </a:r>
            <a:r>
              <a:rPr lang="en-US" sz="900" dirty="0"/>
              <a:t>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4438" y="3396991"/>
            <a:ext cx="5204478" cy="327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3.	Ресурсы </a:t>
            </a:r>
            <a:r>
              <a:rPr lang="ru-RU" sz="1400" b="1" dirty="0"/>
              <a:t>срок службы  </a:t>
            </a:r>
            <a:r>
              <a:rPr lang="ru-RU" sz="1400" b="1" dirty="0" smtClean="0"/>
              <a:t>и гарантии изготовителя</a:t>
            </a:r>
            <a:endParaRPr lang="ru-RU" sz="7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100 000 часов. 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60 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</a:t>
            </a:r>
            <a:r>
              <a:rPr lang="ru-RU" sz="900"/>
              <a:t>электросети </a:t>
            </a:r>
            <a:r>
              <a:rPr lang="ru-RU" sz="90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1543" dirty="0"/>
          </a:p>
          <a:p>
            <a:endParaRPr lang="ru-RU" sz="1543" b="1" dirty="0"/>
          </a:p>
          <a:p>
            <a:endParaRPr lang="ru-RU" sz="1543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97095"/>
              </p:ext>
            </p:extLst>
          </p:nvPr>
        </p:nvGraphicFramePr>
        <p:xfrm>
          <a:off x="5537301" y="809401"/>
          <a:ext cx="4824000" cy="648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5444"/>
                <a:gridCol w="1295669"/>
                <a:gridCol w="1322887"/>
              </a:tblGrid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Наименование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ДСП-200.1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ДСП-260.1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25 000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32 000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32 0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41 600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125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123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Г(60°/90°), Д(120°)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40х465х480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490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16,5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17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34438" y="6150307"/>
            <a:ext cx="5204478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543" b="1" dirty="0" smtClean="0"/>
              <a:t>4</a:t>
            </a:r>
            <a:r>
              <a:rPr lang="en-US" sz="1543" b="1" dirty="0" smtClean="0"/>
              <a:t>.</a:t>
            </a:r>
            <a:r>
              <a:rPr lang="ru-RU" sz="1543" b="1" dirty="0"/>
              <a:t>	</a:t>
            </a:r>
            <a:r>
              <a:rPr lang="ru-RU" sz="1543" b="1" dirty="0" smtClean="0"/>
              <a:t>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</a:t>
            </a:r>
            <a:r>
              <a:rPr lang="ru-RU" sz="900" dirty="0" smtClean="0"/>
              <a:t>	воздушным </a:t>
            </a:r>
            <a:r>
              <a:rPr lang="ru-RU" sz="900" dirty="0"/>
              <a:t>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72229" y="7268614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307</Words>
  <Application>Microsoft Office PowerPoint</Application>
  <PresentationFormat>Произвольный</PresentationFormat>
  <Paragraphs>129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Izbrodin</cp:lastModifiedBy>
  <cp:revision>96</cp:revision>
  <cp:lastPrinted>2015-04-07T08:11:52Z</cp:lastPrinted>
  <dcterms:created xsi:type="dcterms:W3CDTF">2015-03-31T07:42:46Z</dcterms:created>
  <dcterms:modified xsi:type="dcterms:W3CDTF">2015-11-27T11:12:04Z</dcterms:modified>
</cp:coreProperties>
</file>