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108" d="100"/>
          <a:sy n="108" d="100"/>
        </p:scale>
        <p:origin x="-1608" y="-78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78" y="4457823"/>
            <a:ext cx="3852535" cy="19007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7741" y="5146478"/>
            <a:ext cx="4781863" cy="10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ru-RU" sz="900" b="1" dirty="0" smtClean="0"/>
              <a:t>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7741" y="2112989"/>
            <a:ext cx="4781863" cy="309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</a:t>
            </a:r>
            <a:r>
              <a:rPr lang="ru-RU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ru-RU" sz="900" dirty="0" smtClean="0"/>
              <a:t>	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dirty="0"/>
              <a:t>	</a:t>
            </a:r>
            <a:r>
              <a:rPr lang="ru-RU" sz="900" dirty="0" smtClean="0"/>
              <a:t>Инструкция по установке:</a:t>
            </a:r>
          </a:p>
          <a:p>
            <a:pPr marL="266700" algn="just" defTabSz="266700">
              <a:buFont typeface="+mj-lt"/>
              <a:buAutoNum type="alphaLcPeriod"/>
            </a:pPr>
            <a:r>
              <a:rPr lang="ru-RU" sz="900" dirty="0"/>
              <a:t>	</a:t>
            </a:r>
            <a:r>
              <a:rPr lang="ru-RU" sz="900" dirty="0" smtClean="0"/>
              <a:t>Установите </a:t>
            </a:r>
            <a:r>
              <a:rPr lang="ru-RU" sz="900" dirty="0"/>
              <a:t>светильник на потолок или стену с помощью крепежных планок, </a:t>
            </a:r>
            <a:r>
              <a:rPr lang="ru-RU" sz="900" dirty="0" smtClean="0"/>
              <a:t>	находящихся </a:t>
            </a:r>
            <a:r>
              <a:rPr lang="ru-RU" sz="900" dirty="0"/>
              <a:t>на корпусе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/>
              <a:t>Снимите плафон (рассеиватель) светильника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/>
              <a:t>Подключите питание к </a:t>
            </a:r>
            <a:r>
              <a:rPr lang="ru-RU" sz="900" dirty="0" err="1"/>
              <a:t>клеммной</a:t>
            </a:r>
            <a:r>
              <a:rPr lang="ru-RU" sz="900" dirty="0"/>
              <a:t> колодке </a:t>
            </a:r>
            <a:r>
              <a:rPr lang="ru-RU" sz="900" b="1" dirty="0"/>
              <a:t>согласно схеме</a:t>
            </a:r>
            <a:r>
              <a:rPr lang="ru-RU" sz="900" dirty="0"/>
              <a:t>, изображенной около нее (</a:t>
            </a:r>
            <a:r>
              <a:rPr lang="ru-RU" sz="900" b="1" dirty="0"/>
              <a:t>подключение производить при выключенном питании, обязательно подключить заземление</a:t>
            </a:r>
            <a:r>
              <a:rPr lang="ru-RU" sz="900" b="1" dirty="0" smtClean="0"/>
              <a:t>).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/>
              <a:t>Убедитесь, что все электрические соединения надежно закреплены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/>
              <a:t>Установите плафон (рассеиватель) светильника обратно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/>
              <a:t>Убедитесь, что плафон (рассеиватель) закреплён надёжно и плотно по всему периметру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использованию.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5.4.</a:t>
            </a:r>
            <a:r>
              <a:rPr lang="ru-RU" sz="900" b="1" dirty="0" smtClean="0"/>
              <a:t>	Запрещается</a:t>
            </a:r>
            <a:r>
              <a:rPr lang="ru-RU" sz="900" b="1" dirty="0"/>
              <a:t>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37741" y="6055227"/>
            <a:ext cx="4886796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</a:t>
            </a:r>
            <a:r>
              <a:rPr lang="ru-RU" sz="900" dirty="0"/>
              <a:t>	</a:t>
            </a:r>
            <a:r>
              <a:rPr lang="ru-RU" sz="900" dirty="0" smtClean="0"/>
              <a:t>Светильники серии  «</a:t>
            </a:r>
            <a:r>
              <a:rPr lang="ru-RU" sz="900" b="1" dirty="0"/>
              <a:t>Люмьер </a:t>
            </a:r>
            <a:r>
              <a:rPr lang="ru-RU" sz="900" b="1" dirty="0" smtClean="0"/>
              <a:t>ДПП 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</a:t>
            </a:r>
            <a:r>
              <a:rPr lang="ru-RU" sz="900" dirty="0" smtClean="0"/>
              <a:t>	ТУ  	3461</a:t>
            </a:r>
            <a:r>
              <a:rPr lang="ru-RU" sz="900" dirty="0"/>
              <a:t>−</a:t>
            </a:r>
            <a:r>
              <a:rPr lang="ru-RU" sz="900" dirty="0" smtClean="0"/>
              <a:t>004−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6231362" y="6697764"/>
            <a:ext cx="3676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Светодиодный светильник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07958" y="2343352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07958" y="2810690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07958" y="3268992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07958" y="3756407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36275"/>
              </p:ext>
            </p:extLst>
          </p:nvPr>
        </p:nvGraphicFramePr>
        <p:xfrm>
          <a:off x="490835" y="6697764"/>
          <a:ext cx="467567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1863"/>
                <a:gridCol w="3513811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43612" y="1571671"/>
            <a:ext cx="47701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/>
              <a:t>Рисунок </a:t>
            </a:r>
            <a:r>
              <a:rPr lang="ru-RU" sz="1000" b="1" dirty="0" smtClean="0"/>
              <a:t>1. </a:t>
            </a:r>
            <a:endParaRPr lang="ru-RU" sz="1000" b="1" dirty="0"/>
          </a:p>
          <a:p>
            <a:pPr algn="ctr"/>
            <a:r>
              <a:rPr lang="ru-RU" sz="1000" b="1" dirty="0"/>
              <a:t>Габаритные размеры </a:t>
            </a:r>
            <a:r>
              <a:rPr lang="ru-RU" sz="1000" b="1" dirty="0" smtClean="0"/>
              <a:t>светильников серии </a:t>
            </a:r>
            <a:r>
              <a:rPr lang="ru-RU" sz="1000" b="1" dirty="0"/>
              <a:t>«Люмьер ДПП»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а =28…484  мм  регулируемое расстояние между крепежными планками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03233" y="1571671"/>
            <a:ext cx="4129812" cy="334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2800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 «Люмьер ДПП-015.1»</a:t>
            </a:r>
          </a:p>
          <a:p>
            <a:pPr algn="ctr"/>
            <a:r>
              <a:rPr lang="ru-RU" sz="3086" b="1" dirty="0"/>
              <a:t> «Люмьер </a:t>
            </a:r>
            <a:r>
              <a:rPr lang="ru-RU" sz="3086" b="1" dirty="0" smtClean="0"/>
              <a:t>ДПП-030.1»</a:t>
            </a:r>
            <a:endParaRPr lang="ru-RU" sz="3086" b="1" dirty="0"/>
          </a:p>
          <a:p>
            <a:pPr algn="ctr"/>
            <a:r>
              <a:rPr lang="ru-RU" sz="3086" b="1" dirty="0" smtClean="0"/>
              <a:t> </a:t>
            </a:r>
            <a:r>
              <a:rPr lang="ru-RU" sz="3086" b="1" dirty="0"/>
              <a:t>«Люмьер </a:t>
            </a:r>
            <a:r>
              <a:rPr lang="ru-RU" sz="3086" b="1" dirty="0" smtClean="0"/>
              <a:t>ДПП-040.1»</a:t>
            </a:r>
            <a:endParaRPr lang="ru-RU" sz="3086" b="1" dirty="0"/>
          </a:p>
          <a:p>
            <a:pPr algn="ctr"/>
            <a:r>
              <a:rPr lang="ru-RU" sz="3086" b="1" dirty="0" smtClean="0"/>
              <a:t> </a:t>
            </a:r>
            <a:r>
              <a:rPr lang="ru-RU" sz="3086" b="1" dirty="0"/>
              <a:t>«</a:t>
            </a:r>
            <a:r>
              <a:rPr lang="ru-RU" sz="3086" b="1"/>
              <a:t>Люмьер </a:t>
            </a:r>
            <a:r>
              <a:rPr lang="ru-RU" sz="3086" b="1" smtClean="0"/>
              <a:t>ДПП-050.1»</a:t>
            </a:r>
            <a:endParaRPr lang="ru-RU" sz="3086" b="1" dirty="0"/>
          </a:p>
          <a:p>
            <a:pPr algn="ctr"/>
            <a:endParaRPr lang="ru-RU" sz="2646" b="1" dirty="0"/>
          </a:p>
          <a:p>
            <a:endParaRPr lang="ru-RU" sz="2263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66" y="144636"/>
            <a:ext cx="2902660" cy="131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235" y="109820"/>
            <a:ext cx="51503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ru-RU" sz="900" dirty="0"/>
              <a:t>	</a:t>
            </a:r>
            <a:r>
              <a:rPr lang="ru-RU" sz="900" dirty="0" smtClean="0"/>
              <a:t>Светодиодные </a:t>
            </a:r>
            <a:r>
              <a:rPr lang="ru-RU" sz="900" dirty="0"/>
              <a:t>светильники серии </a:t>
            </a:r>
            <a:r>
              <a:rPr lang="ru-RU" sz="900" dirty="0" smtClean="0"/>
              <a:t>«</a:t>
            </a:r>
            <a:r>
              <a:rPr lang="ru-RU" sz="900" b="1" dirty="0"/>
              <a:t>Люмьер ДПП</a:t>
            </a:r>
            <a:r>
              <a:rPr lang="ru-RU" sz="900" dirty="0" smtClean="0"/>
              <a:t>»  </a:t>
            </a:r>
            <a:r>
              <a:rPr lang="ru-RU" sz="900" dirty="0"/>
              <a:t>предназначены для установки в производственных</a:t>
            </a:r>
            <a:r>
              <a:rPr lang="ru-RU" sz="900" dirty="0" smtClean="0"/>
              <a:t>, </a:t>
            </a:r>
            <a:r>
              <a:rPr lang="ru-RU" sz="900" dirty="0"/>
              <a:t>торговых, складских и других помещениях. </a:t>
            </a:r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ru-RU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</a:t>
            </a:r>
            <a:r>
              <a:rPr lang="en-US" sz="900" dirty="0" smtClean="0"/>
              <a:t> </a:t>
            </a:r>
            <a:r>
              <a:rPr lang="ru-RU" sz="900" dirty="0" smtClean="0"/>
              <a:t>2 </a:t>
            </a:r>
            <a:r>
              <a:rPr lang="ru-RU" sz="900" dirty="0"/>
              <a:t>по ГОСТ 15150  температура окружающей среды  должна 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75% </a:t>
            </a:r>
            <a:r>
              <a:rPr lang="ru-RU" sz="900" dirty="0"/>
              <a:t>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ru-RU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	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	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ru-RU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ru-RU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/>
              <a:t>+</a:t>
            </a:r>
            <a:r>
              <a:rPr lang="ru-RU" sz="900" dirty="0"/>
              <a:t>5%.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85313"/>
              </p:ext>
            </p:extLst>
          </p:nvPr>
        </p:nvGraphicFramePr>
        <p:xfrm>
          <a:off x="5533535" y="608239"/>
          <a:ext cx="5026520" cy="6649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28"/>
                <a:gridCol w="761723"/>
                <a:gridCol w="761723"/>
                <a:gridCol w="761723"/>
                <a:gridCol w="761723"/>
              </a:tblGrid>
              <a:tr h="46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ДПП-015.1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ДПП-030.1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ДПП-040.1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ДПП-050.1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1 500 лм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3 000 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3 900 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4 900 лм</a:t>
                      </a: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050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340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 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 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 Вт</a:t>
                      </a: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98 лм/Вт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4000 - 4500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(кривые силы 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Д(120°)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60 000 часов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месяцев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Опаловый 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корпус с рассеивателем из светотехнического полистирола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Накладной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600х97х75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660х105х90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1,6 кг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78746" y="115796"/>
            <a:ext cx="53035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</a:t>
            </a:r>
            <a:endParaRPr lang="ru-RU" sz="1400" b="1" dirty="0"/>
          </a:p>
          <a:p>
            <a:r>
              <a:rPr lang="ru-RU" sz="1200" b="1" dirty="0"/>
              <a:t>Основные технические данные </a:t>
            </a:r>
            <a:r>
              <a:rPr lang="ru-RU" sz="1200" b="1" dirty="0" smtClean="0"/>
              <a:t>светильников </a:t>
            </a:r>
            <a:r>
              <a:rPr lang="ru-RU" sz="1200" b="1" dirty="0"/>
              <a:t>«Люмьер ДПП»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526" y="2687399"/>
            <a:ext cx="4973503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400" b="1" dirty="0" smtClean="0"/>
              <a:t>2.	Комплектность</a:t>
            </a:r>
            <a:endParaRPr lang="ru-RU" sz="600" b="1" dirty="0"/>
          </a:p>
          <a:p>
            <a:pPr marL="266700" indent="-266700" defTabSz="266700">
              <a:tabLst>
                <a:tab pos="266700" algn="l"/>
              </a:tabLst>
            </a:pPr>
            <a:r>
              <a:rPr lang="ru-RU" sz="900" dirty="0"/>
              <a:t>2.1.	Комплект поставки светильника составляет: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Светильник – 1 шт.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</a:t>
            </a:r>
            <a:r>
              <a:rPr lang="en-US" sz="900" dirty="0" err="1"/>
              <a:t>Паспорт</a:t>
            </a:r>
            <a:r>
              <a:rPr lang="en-US" sz="900" dirty="0"/>
              <a:t> </a:t>
            </a:r>
            <a:r>
              <a:rPr lang="ru-RU" sz="900" dirty="0"/>
              <a:t> на изделие </a:t>
            </a:r>
            <a:r>
              <a:rPr lang="en-US" sz="900" dirty="0"/>
              <a:t>– 1 экз. </a:t>
            </a:r>
            <a:endParaRPr lang="ru-RU" sz="900" dirty="0"/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</a:t>
            </a:r>
            <a:r>
              <a:rPr lang="en-US" sz="900" dirty="0" err="1"/>
              <a:t>Упаковка</a:t>
            </a:r>
            <a:r>
              <a:rPr lang="en-US" sz="900" dirty="0"/>
              <a:t> 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7235" y="3481190"/>
            <a:ext cx="5150349" cy="303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3.	Ресурсы </a:t>
            </a:r>
            <a:r>
              <a:rPr lang="ru-RU" sz="1400" b="1" dirty="0"/>
              <a:t>срок службы  и</a:t>
            </a:r>
            <a:r>
              <a:rPr lang="ru-RU" sz="1400" b="1" dirty="0" smtClean="0"/>
              <a:t>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светодиодов составляет </a:t>
            </a:r>
            <a:r>
              <a:rPr lang="ru-RU" sz="900"/>
              <a:t>более 6</a:t>
            </a:r>
            <a:r>
              <a:rPr lang="ru-RU" sz="900" smtClean="0"/>
              <a:t>0 </a:t>
            </a:r>
            <a:r>
              <a:rPr lang="ru-RU" sz="900" dirty="0"/>
              <a:t>000 </a:t>
            </a:r>
            <a:r>
              <a:rPr lang="ru-RU" sz="900" dirty="0" smtClean="0"/>
              <a:t>часов. </a:t>
            </a:r>
            <a:r>
              <a:rPr lang="ru-RU" sz="900" dirty="0"/>
              <a:t>Указанные ресурсы, срок службы и хранения </a:t>
            </a:r>
            <a:r>
              <a:rPr lang="ru-RU" sz="900" dirty="0" smtClean="0"/>
              <a:t>действительны при соблюдении </a:t>
            </a:r>
            <a:r>
              <a:rPr lang="ru-RU" sz="900" dirty="0"/>
              <a:t>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</a:t>
            </a:r>
            <a:r>
              <a:rPr lang="ru-RU" sz="900" dirty="0" smtClean="0"/>
              <a:t>004−</a:t>
            </a:r>
            <a:r>
              <a:rPr lang="ru-RU" sz="900" dirty="0"/>
              <a:t>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1543" dirty="0"/>
          </a:p>
          <a:p>
            <a:endParaRPr lang="ru-RU" sz="1543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526" y="6195408"/>
            <a:ext cx="5142058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315</Words>
  <Application>Microsoft Office PowerPoint</Application>
  <PresentationFormat>Произвольный</PresentationFormat>
  <Paragraphs>135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121</cp:revision>
  <cp:lastPrinted>2015-04-07T08:10:45Z</cp:lastPrinted>
  <dcterms:created xsi:type="dcterms:W3CDTF">2015-03-31T07:42:46Z</dcterms:created>
  <dcterms:modified xsi:type="dcterms:W3CDTF">2015-11-27T10:47:32Z</dcterms:modified>
</cp:coreProperties>
</file>