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6" r:id="rId2"/>
    <p:sldId id="257" r:id="rId3"/>
  </p:sldIdLst>
  <p:sldSz cx="10691813" cy="7559675"/>
  <p:notesSz cx="9872663" cy="6797675"/>
  <p:defaultTextStyle>
    <a:defPPr>
      <a:defRPr lang="ru-RU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56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0" userDrawn="1">
          <p15:clr>
            <a:srgbClr val="A4A3A4"/>
          </p15:clr>
        </p15:guide>
        <p15:guide id="2" pos="31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103" autoAdjust="0"/>
    <p:restoredTop sz="99209" autoAdjust="0"/>
  </p:normalViewPr>
  <p:slideViewPr>
    <p:cSldViewPr snapToGrid="0">
      <p:cViewPr varScale="1">
        <p:scale>
          <a:sx n="96" d="100"/>
          <a:sy n="96" d="100"/>
        </p:scale>
        <p:origin x="900" y="90"/>
      </p:cViewPr>
      <p:guideLst>
        <p:guide orient="horz" pos="2356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4" d="100"/>
          <a:sy n="74" d="100"/>
        </p:scale>
        <p:origin x="1656" y="54"/>
      </p:cViewPr>
      <p:guideLst>
        <p:guide orient="horz" pos="2140"/>
        <p:guide pos="31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3179" y="2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86B00-2461-42C6-AA08-ECEC885416BD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14700" y="849313"/>
            <a:ext cx="3243263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032" y="3271106"/>
            <a:ext cx="7898600" cy="267645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6457410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3179" y="6457410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0FEE8-AB83-4E47-97AC-961DF3285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511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314700" y="849313"/>
            <a:ext cx="3243263" cy="22939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0FEE8-AB83-4E47-97AC-961DF3285BF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001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18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80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79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472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08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0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29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57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А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467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180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71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8A434-308A-4269-B196-5C34A356B47C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89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848" y="102059"/>
            <a:ext cx="2579824" cy="1740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37740" y="5095552"/>
            <a:ext cx="4781863" cy="1022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6700"/>
            <a:r>
              <a:rPr lang="en-US" sz="1543" b="1" dirty="0" smtClean="0"/>
              <a:t>6</a:t>
            </a:r>
            <a:r>
              <a:rPr lang="ru-RU" sz="1543" b="1" dirty="0" smtClean="0"/>
              <a:t>.	Утилизация</a:t>
            </a:r>
            <a:endParaRPr lang="ru-RU" sz="1543" b="1" dirty="0"/>
          </a:p>
          <a:p>
            <a:pPr marL="266700" indent="-266700" algn="just" defTabSz="266700"/>
            <a:r>
              <a:rPr lang="en-US" sz="900" dirty="0"/>
              <a:t>6</a:t>
            </a:r>
            <a:r>
              <a:rPr lang="ru-RU" sz="900" dirty="0" smtClean="0"/>
              <a:t>.1.</a:t>
            </a:r>
            <a:r>
              <a:rPr lang="ru-RU" sz="900" b="1" dirty="0" smtClean="0"/>
              <a:t>	</a:t>
            </a:r>
            <a:r>
              <a:rPr lang="ru-RU" sz="900" dirty="0" smtClean="0"/>
              <a:t>По </a:t>
            </a:r>
            <a:r>
              <a:rPr lang="ru-RU" sz="900" dirty="0"/>
              <a:t>истечении срока службы светильники необходимо разобрать на детали, рассортировать по видам материалов и утилизировать как бытовые отходы. </a:t>
            </a:r>
            <a:r>
              <a:rPr lang="ru-RU" sz="900" dirty="0" smtClean="0"/>
              <a:t>с </a:t>
            </a:r>
            <a:r>
              <a:rPr lang="ru-RU" sz="900" dirty="0"/>
              <a:t>истекшим сроком службы относятся к </a:t>
            </a:r>
            <a:r>
              <a:rPr lang="en-US" sz="900" dirty="0"/>
              <a:t>V</a:t>
            </a:r>
            <a:r>
              <a:rPr lang="ru-RU" sz="900" dirty="0"/>
              <a:t> классу опасности </a:t>
            </a:r>
            <a:r>
              <a:rPr lang="ru-RU" sz="900" dirty="0" smtClean="0"/>
              <a:t>отходов  </a:t>
            </a:r>
            <a:r>
              <a:rPr lang="ru-RU" sz="900" dirty="0"/>
              <a:t>(практически неопасные отходы) в соответствии с Приказом Министерства </a:t>
            </a:r>
            <a:r>
              <a:rPr lang="ru-RU" sz="900" dirty="0" smtClean="0"/>
              <a:t>природных </a:t>
            </a:r>
            <a:r>
              <a:rPr lang="ru-RU" sz="900" dirty="0"/>
              <a:t>ресурсов РФ от 15.06.2001 года № 511. </a:t>
            </a:r>
            <a:endParaRPr lang="ru-RU" sz="9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37741" y="1997621"/>
            <a:ext cx="4781863" cy="323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6700"/>
            <a:r>
              <a:rPr lang="ru-RU" sz="1543" b="1" kern="1000" dirty="0" smtClean="0"/>
              <a:t>5.	Правила </a:t>
            </a:r>
            <a:r>
              <a:rPr lang="ru-RU" sz="1543" b="1" kern="1000" dirty="0"/>
              <a:t>установки и техника безопасности</a:t>
            </a:r>
          </a:p>
          <a:p>
            <a:pPr algn="just" defTabSz="266700"/>
            <a:r>
              <a:rPr lang="ru-RU" sz="900" kern="1000" dirty="0" smtClean="0"/>
              <a:t>5.1.</a:t>
            </a:r>
            <a:r>
              <a:rPr lang="ru-RU" sz="900" kern="1000" dirty="0"/>
              <a:t>	</a:t>
            </a:r>
            <a:r>
              <a:rPr lang="ru-RU" sz="900" kern="1000" dirty="0" smtClean="0"/>
              <a:t>При </a:t>
            </a:r>
            <a:r>
              <a:rPr lang="ru-RU" sz="900" kern="1000" dirty="0"/>
              <a:t>установке и монтаже светильника необходимо руководствоваться правилами </a:t>
            </a:r>
            <a:r>
              <a:rPr lang="ru-RU" sz="900" kern="1000" dirty="0" smtClean="0"/>
              <a:t>	устройства </a:t>
            </a:r>
            <a:r>
              <a:rPr lang="ru-RU" sz="900" kern="1000" dirty="0"/>
              <a:t>электроустановок.</a:t>
            </a:r>
          </a:p>
          <a:p>
            <a:pPr algn="just" defTabSz="266700"/>
            <a:r>
              <a:rPr lang="ru-RU" sz="900" kern="1000" dirty="0" smtClean="0"/>
              <a:t>5.2.</a:t>
            </a:r>
            <a:r>
              <a:rPr lang="ru-RU" sz="900" kern="1000" dirty="0"/>
              <a:t>	</a:t>
            </a:r>
            <a:r>
              <a:rPr lang="ru-RU" sz="900" kern="1000" dirty="0" smtClean="0"/>
              <a:t>В </a:t>
            </a:r>
            <a:r>
              <a:rPr lang="ru-RU" sz="900" kern="1000" dirty="0"/>
              <a:t>процессе подготовки светильника к эксплуатации следует проверить комплектность </a:t>
            </a:r>
            <a:r>
              <a:rPr lang="ru-RU" sz="900" kern="1000" dirty="0" smtClean="0"/>
              <a:t>	светильника </a:t>
            </a:r>
            <a:r>
              <a:rPr lang="ru-RU" sz="900" kern="1000" dirty="0"/>
              <a:t>и его внешний вид. Светильник визуально должен быть без повреждений</a:t>
            </a:r>
            <a:r>
              <a:rPr lang="ru-RU" sz="900" kern="1000" dirty="0" smtClean="0"/>
              <a:t>.</a:t>
            </a:r>
            <a:endParaRPr lang="ru-RU" sz="900" kern="1000" dirty="0"/>
          </a:p>
          <a:p>
            <a:pPr algn="just" defTabSz="266700"/>
            <a:r>
              <a:rPr lang="ru-RU" sz="900" kern="1000" dirty="0" smtClean="0"/>
              <a:t>5.3.</a:t>
            </a:r>
            <a:r>
              <a:rPr lang="ru-RU" sz="900" kern="1000" dirty="0"/>
              <a:t>	</a:t>
            </a:r>
            <a:r>
              <a:rPr lang="ru-RU" sz="900" kern="1000" dirty="0" smtClean="0"/>
              <a:t>Инструкция по установке:</a:t>
            </a:r>
          </a:p>
          <a:p>
            <a:pPr marL="266700" algn="just" defTabSz="266700">
              <a:buFont typeface="+mj-lt"/>
              <a:buAutoNum type="alphaLcPeriod"/>
            </a:pPr>
            <a:r>
              <a:rPr lang="ru-RU" sz="900" kern="1000" dirty="0"/>
              <a:t>	</a:t>
            </a:r>
            <a:r>
              <a:rPr lang="ru-RU" sz="900" kern="1000" dirty="0" smtClean="0"/>
              <a:t>Просверлите отверстие в сэндвич панели для </a:t>
            </a:r>
            <a:r>
              <a:rPr lang="ru-RU" sz="900" kern="1000" dirty="0" err="1" smtClean="0"/>
              <a:t>герммовода</a:t>
            </a:r>
            <a:r>
              <a:rPr lang="ru-RU" sz="900" kern="1000" dirty="0" smtClean="0"/>
              <a:t>. Проденьте провод от 	светильника через сэндвич панель. Закрепите </a:t>
            </a:r>
            <a:r>
              <a:rPr lang="ru-RU" sz="900" kern="1000" dirty="0"/>
              <a:t>светильник на </a:t>
            </a:r>
            <a:r>
              <a:rPr lang="ru-RU" sz="900" kern="1000" dirty="0" smtClean="0"/>
              <a:t>потолке.</a:t>
            </a:r>
          </a:p>
          <a:p>
            <a:pPr marL="541338" indent="-274638" algn="just" defTabSz="266700">
              <a:buFont typeface="+mj-lt"/>
              <a:buAutoNum type="alphaLcPeriod"/>
            </a:pPr>
            <a:r>
              <a:rPr lang="ru-RU" sz="900" kern="1000" dirty="0" smtClean="0"/>
              <a:t>За сэндвич панелью установите распределительную коробку и источник питания. Снимите крышку с распределительной коробки.</a:t>
            </a:r>
          </a:p>
          <a:p>
            <a:pPr marL="541338" indent="-274638" algn="just" defTabSz="266700">
              <a:buFont typeface="+mj-lt"/>
              <a:buAutoNum type="alphaLcPeriod"/>
            </a:pPr>
            <a:r>
              <a:rPr lang="ru-RU" sz="900" kern="1000" dirty="0" smtClean="0"/>
              <a:t>Подключите провод отходящий от светильника к </a:t>
            </a:r>
            <a:r>
              <a:rPr lang="ru-RU" sz="900" kern="1000" dirty="0" err="1" smtClean="0"/>
              <a:t>двухконтакнтому</a:t>
            </a:r>
            <a:r>
              <a:rPr lang="ru-RU" sz="900" kern="1000" dirty="0" smtClean="0"/>
              <a:t> </a:t>
            </a:r>
            <a:r>
              <a:rPr lang="ru-RU" sz="900" kern="1000" dirty="0" err="1" smtClean="0"/>
              <a:t>клеммной</a:t>
            </a:r>
            <a:r>
              <a:rPr lang="ru-RU" sz="900" kern="1000" dirty="0" smtClean="0"/>
              <a:t> колодке  в распределительной коробке, согласно схеме на проводе, отходящего от этой </a:t>
            </a:r>
            <a:r>
              <a:rPr lang="ru-RU" sz="900" kern="1000" dirty="0" err="1" smtClean="0"/>
              <a:t>клеммной</a:t>
            </a:r>
            <a:r>
              <a:rPr lang="ru-RU" sz="900" kern="1000" dirty="0" smtClean="0"/>
              <a:t> колодки.</a:t>
            </a:r>
          </a:p>
          <a:p>
            <a:pPr marL="541338" indent="-274638" algn="just" defTabSz="266700">
              <a:buFont typeface="+mj-lt"/>
              <a:buAutoNum type="alphaLcPeriod"/>
            </a:pPr>
            <a:r>
              <a:rPr lang="ru-RU" sz="900" kern="1000" dirty="0"/>
              <a:t>Подключите </a:t>
            </a:r>
            <a:r>
              <a:rPr lang="ru-RU" sz="900" kern="1000" dirty="0" smtClean="0"/>
              <a:t>питающий кабель к </a:t>
            </a:r>
            <a:r>
              <a:rPr lang="ru-RU" sz="900" kern="1000" dirty="0" err="1" smtClean="0"/>
              <a:t>трехконтактному</a:t>
            </a:r>
            <a:r>
              <a:rPr lang="ru-RU" sz="900" kern="1000" dirty="0" smtClean="0"/>
              <a:t> </a:t>
            </a:r>
            <a:r>
              <a:rPr lang="ru-RU" sz="900" kern="1000" dirty="0" err="1" smtClean="0"/>
              <a:t>клеммной</a:t>
            </a:r>
            <a:r>
              <a:rPr lang="ru-RU" sz="900" kern="1000" dirty="0" smtClean="0"/>
              <a:t> </a:t>
            </a:r>
            <a:r>
              <a:rPr lang="ru-RU" sz="900" kern="1000" dirty="0"/>
              <a:t>колодке согласно </a:t>
            </a:r>
            <a:r>
              <a:rPr lang="ru-RU" sz="900" kern="1000" dirty="0" smtClean="0"/>
              <a:t>схеме на проводе, отходящего от этой </a:t>
            </a:r>
            <a:r>
              <a:rPr lang="ru-RU" sz="900" kern="1000" dirty="0" err="1" smtClean="0"/>
              <a:t>клеммной</a:t>
            </a:r>
            <a:r>
              <a:rPr lang="ru-RU" sz="900" kern="1000" dirty="0" smtClean="0"/>
              <a:t> колодки (</a:t>
            </a:r>
            <a:r>
              <a:rPr lang="ru-RU" sz="900" b="1" kern="1000" dirty="0" smtClean="0"/>
              <a:t>подключение </a:t>
            </a:r>
            <a:r>
              <a:rPr lang="ru-RU" sz="900" b="1" kern="1000" dirty="0"/>
              <a:t>производить при выключенном </a:t>
            </a:r>
            <a:r>
              <a:rPr lang="ru-RU" sz="900" b="1" kern="1000" dirty="0" smtClean="0"/>
              <a:t>питании).</a:t>
            </a:r>
          </a:p>
          <a:p>
            <a:pPr marL="541338" indent="-274638" algn="just" defTabSz="266700">
              <a:buFont typeface="+mj-lt"/>
              <a:buAutoNum type="alphaLcPeriod"/>
            </a:pPr>
            <a:r>
              <a:rPr lang="ru-RU" sz="900" kern="1000" dirty="0"/>
              <a:t>Убедитесь, что все электрические соединения надежно закреплены</a:t>
            </a:r>
            <a:r>
              <a:rPr lang="ru-RU" sz="900" kern="1000" dirty="0" smtClean="0"/>
              <a:t>.</a:t>
            </a:r>
          </a:p>
          <a:p>
            <a:pPr marL="541338" indent="-274638" algn="just" defTabSz="266700">
              <a:buFont typeface="+mj-lt"/>
              <a:buAutoNum type="alphaLcPeriod"/>
            </a:pPr>
            <a:r>
              <a:rPr lang="ru-RU" sz="900" kern="1000" dirty="0" smtClean="0"/>
              <a:t>Установите крышку распределительной коробки обратно.</a:t>
            </a:r>
          </a:p>
          <a:p>
            <a:pPr marL="541338" indent="-274638" algn="just" defTabSz="266700">
              <a:buFont typeface="+mj-lt"/>
              <a:buAutoNum type="alphaLcPeriod"/>
            </a:pPr>
            <a:r>
              <a:rPr lang="ru-RU" sz="900" kern="1000" dirty="0" smtClean="0"/>
              <a:t>Светильник </a:t>
            </a:r>
            <a:r>
              <a:rPr lang="ru-RU" sz="900" kern="1000" dirty="0"/>
              <a:t>готов к использованию.</a:t>
            </a:r>
            <a:endParaRPr lang="ru-RU" sz="900" b="1" kern="1000" dirty="0"/>
          </a:p>
          <a:p>
            <a:pPr marL="266700" indent="-266700" algn="just" defTabSz="266700"/>
            <a:r>
              <a:rPr lang="ru-RU" sz="900" kern="1000" dirty="0" smtClean="0"/>
              <a:t>5.4.</a:t>
            </a:r>
            <a:r>
              <a:rPr lang="ru-RU" sz="900" b="1" kern="1000" dirty="0" smtClean="0"/>
              <a:t>	Запрещается:</a:t>
            </a:r>
            <a:r>
              <a:rPr lang="en-US" sz="900" b="1" kern="1000" dirty="0" smtClean="0"/>
              <a:t> </a:t>
            </a:r>
            <a:r>
              <a:rPr lang="ru-RU" sz="900" b="1" kern="1000" dirty="0"/>
              <a:t>эксплуатировать светильники с повреждённой изоляцией проводов и </a:t>
            </a:r>
            <a:r>
              <a:rPr lang="ru-RU" sz="900" b="1" kern="1000" dirty="0" smtClean="0"/>
              <a:t>мест электрических соединений</a:t>
            </a:r>
            <a:r>
              <a:rPr lang="en-US" sz="900" b="1" kern="1000" dirty="0"/>
              <a:t>;</a:t>
            </a:r>
            <a:r>
              <a:rPr lang="ru-RU" sz="900" b="1" kern="1000" dirty="0"/>
              <a:t> проводить техническое обслуживание светильников, находящихся под напряжением</a:t>
            </a:r>
            <a:r>
              <a:rPr lang="en-US" sz="900" b="1" kern="1000" dirty="0" smtClean="0"/>
              <a:t>.</a:t>
            </a:r>
            <a:endParaRPr lang="ru-RU" sz="900" b="1" kern="1000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437741" y="5969074"/>
            <a:ext cx="4886796" cy="60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6700"/>
            <a:r>
              <a:rPr lang="ru-RU" sz="1543" b="1" dirty="0" smtClean="0"/>
              <a:t>7.	Свидетельство </a:t>
            </a:r>
            <a:r>
              <a:rPr lang="ru-RU" sz="1543" b="1" dirty="0"/>
              <a:t>о приемке и упаковке</a:t>
            </a:r>
          </a:p>
          <a:p>
            <a:pPr defTabSz="266700"/>
            <a:r>
              <a:rPr lang="ru-RU" sz="900" dirty="0" smtClean="0"/>
              <a:t>7.1.</a:t>
            </a:r>
            <a:r>
              <a:rPr lang="ru-RU" sz="900" dirty="0"/>
              <a:t>	</a:t>
            </a:r>
            <a:r>
              <a:rPr lang="ru-RU" sz="900" dirty="0" smtClean="0"/>
              <a:t>Светильники серии  «</a:t>
            </a:r>
            <a:r>
              <a:rPr lang="ru-RU" sz="900" b="1" dirty="0"/>
              <a:t>Люмьер </a:t>
            </a:r>
            <a:r>
              <a:rPr lang="ru-RU" sz="900" b="1" dirty="0" smtClean="0"/>
              <a:t>ДПП </a:t>
            </a:r>
            <a:r>
              <a:rPr lang="ru-RU" sz="900" dirty="0" smtClean="0"/>
              <a:t>» </a:t>
            </a:r>
            <a:r>
              <a:rPr lang="ru-RU" sz="900" dirty="0"/>
              <a:t>изготовлен  с соответствии с  требованиями </a:t>
            </a:r>
            <a:r>
              <a:rPr lang="ru-RU" sz="900" dirty="0" smtClean="0"/>
              <a:t>	ТУ  	3461</a:t>
            </a:r>
            <a:r>
              <a:rPr lang="ru-RU" sz="900" dirty="0"/>
              <a:t>−</a:t>
            </a:r>
            <a:r>
              <a:rPr lang="ru-RU" sz="900" dirty="0" smtClean="0"/>
              <a:t>015−</a:t>
            </a:r>
            <a:r>
              <a:rPr lang="ru-RU" sz="900" dirty="0"/>
              <a:t>65995620−2015 и признан годным к эксплуатации.</a:t>
            </a:r>
            <a:endParaRPr lang="ru-RU" sz="900" b="1" dirty="0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 flipV="1">
            <a:off x="-1373805" y="873329"/>
            <a:ext cx="5397446" cy="450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6" tIns="50398" rIns="100796" bIns="50398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263"/>
          </a:p>
        </p:txBody>
      </p:sp>
      <p:sp>
        <p:nvSpPr>
          <p:cNvPr id="2" name="Прямоугольник 1"/>
          <p:cNvSpPr/>
          <p:nvPr/>
        </p:nvSpPr>
        <p:spPr>
          <a:xfrm>
            <a:off x="6231362" y="6697764"/>
            <a:ext cx="3676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/>
              <a:t>Светодиодный светильник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707958" y="2271030"/>
            <a:ext cx="295275" cy="266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707958" y="2738368"/>
            <a:ext cx="295275" cy="266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538707"/>
              </p:ext>
            </p:extLst>
          </p:nvPr>
        </p:nvGraphicFramePr>
        <p:xfrm>
          <a:off x="506609" y="6548802"/>
          <a:ext cx="4675674" cy="7595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61863"/>
                <a:gridCol w="3513811"/>
              </a:tblGrid>
              <a:tr h="211262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Дата выпуска</a:t>
                      </a:r>
                      <a:endParaRPr lang="ru-RU" sz="1000" b="1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1020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Серийной</a:t>
                      </a:r>
                      <a:r>
                        <a:rPr lang="ru-RU" sz="1000" b="1" baseline="0" dirty="0" smtClean="0"/>
                        <a:t> номер</a:t>
                      </a:r>
                      <a:endParaRPr lang="ru-RU" sz="1000" b="1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1262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ОТК</a:t>
                      </a:r>
                      <a:endParaRPr lang="ru-RU" sz="1000" b="1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410578" y="1748970"/>
            <a:ext cx="47701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dirty="0"/>
              <a:t>Рисунок </a:t>
            </a:r>
            <a:r>
              <a:rPr lang="ru-RU" sz="800" dirty="0" smtClean="0"/>
              <a:t>1. </a:t>
            </a:r>
            <a:endParaRPr lang="ru-RU" sz="800" dirty="0"/>
          </a:p>
          <a:p>
            <a:pPr algn="ctr"/>
            <a:r>
              <a:rPr lang="ru-RU" sz="800" dirty="0"/>
              <a:t>Габаритные размеры </a:t>
            </a:r>
            <a:r>
              <a:rPr lang="ru-RU" sz="800" dirty="0" smtClean="0"/>
              <a:t>светильника </a:t>
            </a:r>
            <a:r>
              <a:rPr lang="ru-RU" sz="800" dirty="0"/>
              <a:t>«Люмьер </a:t>
            </a:r>
            <a:r>
              <a:rPr lang="ru-RU" sz="800" dirty="0" smtClean="0"/>
              <a:t>ДПП-П-030.1» (а) и источника питания (б)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03233" y="1571670"/>
            <a:ext cx="4522845" cy="2333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100" b="1" dirty="0" smtClean="0"/>
          </a:p>
          <a:p>
            <a:pPr algn="ctr"/>
            <a:r>
              <a:rPr lang="ru-RU" sz="2800" b="1" dirty="0" smtClean="0"/>
              <a:t>Паспорт на изделие</a:t>
            </a:r>
          </a:p>
          <a:p>
            <a:pPr algn="ctr"/>
            <a:r>
              <a:rPr lang="ru-RU" sz="2800" b="1" dirty="0"/>
              <a:t>«Люмьер ДПП-П-030.1»</a:t>
            </a:r>
          </a:p>
          <a:p>
            <a:pPr algn="ctr"/>
            <a:r>
              <a:rPr lang="ru-RU" sz="2800" b="1" dirty="0" smtClean="0"/>
              <a:t>«</a:t>
            </a:r>
            <a:r>
              <a:rPr lang="ru-RU" sz="2800" b="1" dirty="0"/>
              <a:t>Люмьер </a:t>
            </a:r>
            <a:r>
              <a:rPr lang="ru-RU" sz="2800" b="1" dirty="0" smtClean="0"/>
              <a:t>ДПП-П-030.1.Ш3»</a:t>
            </a:r>
            <a:endParaRPr lang="ru-RU" sz="2800" b="1" dirty="0"/>
          </a:p>
          <a:p>
            <a:pPr algn="ctr"/>
            <a:endParaRPr lang="ru-RU" sz="2800" b="1" dirty="0"/>
          </a:p>
          <a:p>
            <a:pPr algn="ctr"/>
            <a:endParaRPr lang="ru-RU" sz="2263" b="1" dirty="0"/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 rot="10800000" flipV="1">
            <a:off x="6955435" y="391909"/>
            <a:ext cx="3616457" cy="71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6" tIns="50398" rIns="100796" bIns="50398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1000" b="1" dirty="0">
                <a:ea typeface="Times New Roman" panose="02020603050405020304" pitchFamily="18" charset="0"/>
              </a:rPr>
              <a:t>Общество с ограниченной ответственностью </a:t>
            </a:r>
            <a:endParaRPr lang="ru-RU" altLang="ru-RU" sz="1000" b="1" dirty="0" smtClean="0">
              <a:ea typeface="Times New Roman" panose="02020603050405020304" pitchFamily="18" charset="0"/>
            </a:endParaRPr>
          </a:p>
          <a:p>
            <a:r>
              <a:rPr lang="ru-RU" altLang="ru-RU" sz="1000" b="1" dirty="0" smtClean="0">
                <a:ea typeface="Times New Roman" panose="02020603050405020304" pitchFamily="18" charset="0"/>
              </a:rPr>
              <a:t>«</a:t>
            </a:r>
            <a:r>
              <a:rPr lang="ru-RU" altLang="ru-RU" sz="1000" b="1" dirty="0">
                <a:ea typeface="Times New Roman" panose="02020603050405020304" pitchFamily="18" charset="0"/>
              </a:rPr>
              <a:t>АС-Терра»</a:t>
            </a:r>
            <a:endParaRPr lang="ru-RU" altLang="ru-RU" sz="1000" dirty="0"/>
          </a:p>
          <a:p>
            <a:r>
              <a:rPr lang="ru-RU" altLang="ru-RU" sz="1000" dirty="0">
                <a:ea typeface="Times New Roman" panose="02020603050405020304" pitchFamily="18" charset="0"/>
              </a:rPr>
              <a:t>192289, г. Санкт-Петербург, ул. Софийская, д.66, лит. А.</a:t>
            </a:r>
            <a:endParaRPr lang="ru-RU" altLang="ru-RU" sz="1000" dirty="0"/>
          </a:p>
          <a:p>
            <a:r>
              <a:rPr lang="ru-RU" altLang="ru-RU" sz="1000" dirty="0">
                <a:ea typeface="Times New Roman" panose="02020603050405020304" pitchFamily="18" charset="0"/>
              </a:rPr>
              <a:t>тел./факс: +7 (812) </a:t>
            </a:r>
            <a:r>
              <a:rPr lang="ru-RU" altLang="ru-RU" sz="1000" dirty="0" smtClean="0">
                <a:ea typeface="Times New Roman" panose="02020603050405020304" pitchFamily="18" charset="0"/>
              </a:rPr>
              <a:t>406-8-777</a:t>
            </a:r>
            <a:endParaRPr lang="ru-RU" altLang="ru-RU" sz="1000" dirty="0"/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0579" y="583305"/>
            <a:ext cx="1433039" cy="38895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744425" y="1687415"/>
            <a:ext cx="24558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/>
              <a:t>б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324918" y="1687415"/>
            <a:ext cx="24558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 smtClean="0"/>
              <a:t>а</a:t>
            </a:r>
            <a:endParaRPr lang="ru-RU" sz="9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139" y="320034"/>
            <a:ext cx="2075701" cy="1106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22" t="16690" r="163" b="25593"/>
          <a:stretch/>
        </p:blipFill>
        <p:spPr>
          <a:xfrm>
            <a:off x="6231362" y="3260622"/>
            <a:ext cx="3391619" cy="3020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0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7235" y="109820"/>
            <a:ext cx="5150349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 defTabSz="266700"/>
            <a:r>
              <a:rPr lang="ru-RU" sz="1400" b="1" dirty="0" smtClean="0"/>
              <a:t>1.	Основные </a:t>
            </a:r>
            <a:r>
              <a:rPr lang="ru-RU" sz="1400" b="1" dirty="0"/>
              <a:t>сведения об изделии и технические </a:t>
            </a:r>
            <a:r>
              <a:rPr lang="ru-RU" sz="1400" b="1" dirty="0" smtClean="0"/>
              <a:t>данные</a:t>
            </a:r>
          </a:p>
          <a:p>
            <a:pPr marL="266700" indent="-266700" algn="just" defTabSz="266700"/>
            <a:r>
              <a:rPr lang="ru-RU" sz="900" dirty="0" smtClean="0"/>
              <a:t>1.1.</a:t>
            </a:r>
            <a:r>
              <a:rPr lang="ru-RU" sz="900" dirty="0"/>
              <a:t>	</a:t>
            </a:r>
            <a:r>
              <a:rPr lang="ru-RU" sz="900" dirty="0" smtClean="0"/>
              <a:t>Светодиодные </a:t>
            </a:r>
            <a:r>
              <a:rPr lang="ru-RU" sz="900" dirty="0"/>
              <a:t>светильники серии </a:t>
            </a:r>
            <a:r>
              <a:rPr lang="ru-RU" sz="900" dirty="0" smtClean="0"/>
              <a:t>«</a:t>
            </a:r>
            <a:r>
              <a:rPr lang="ru-RU" sz="900" b="1" dirty="0"/>
              <a:t>Люмьер </a:t>
            </a:r>
            <a:r>
              <a:rPr lang="ru-RU" sz="900" b="1" dirty="0" smtClean="0"/>
              <a:t>ДПП-П-030.1</a:t>
            </a:r>
            <a:r>
              <a:rPr lang="ru-RU" sz="900" dirty="0" smtClean="0"/>
              <a:t>»  </a:t>
            </a:r>
            <a:r>
              <a:rPr lang="ru-RU" sz="900" dirty="0"/>
              <a:t>предназначены для установки в производственных</a:t>
            </a:r>
            <a:r>
              <a:rPr lang="ru-RU" sz="900" dirty="0" smtClean="0"/>
              <a:t>, </a:t>
            </a:r>
            <a:r>
              <a:rPr lang="ru-RU" sz="900" dirty="0"/>
              <a:t>торговых, складских и других помещениях. </a:t>
            </a:r>
          </a:p>
          <a:p>
            <a:pPr marL="266700" indent="-266700" algn="just" defTabSz="266700"/>
            <a:r>
              <a:rPr lang="ru-RU" sz="900" dirty="0" smtClean="0"/>
              <a:t>1.2.</a:t>
            </a:r>
            <a:r>
              <a:rPr lang="ru-RU" sz="900" dirty="0"/>
              <a:t>	</a:t>
            </a:r>
            <a:r>
              <a:rPr lang="ru-RU" sz="900" dirty="0" smtClean="0"/>
              <a:t>Вид </a:t>
            </a:r>
            <a:r>
              <a:rPr lang="ru-RU" sz="900" dirty="0"/>
              <a:t>климатического исполнения  </a:t>
            </a:r>
            <a:r>
              <a:rPr lang="ru-RU" sz="900" dirty="0" smtClean="0"/>
              <a:t>УХЛ</a:t>
            </a:r>
            <a:r>
              <a:rPr lang="en-US" sz="900" dirty="0" smtClean="0"/>
              <a:t> </a:t>
            </a:r>
            <a:r>
              <a:rPr lang="ru-RU" sz="900" dirty="0" smtClean="0"/>
              <a:t>2 </a:t>
            </a:r>
            <a:r>
              <a:rPr lang="ru-RU" sz="900" dirty="0"/>
              <a:t>по ГОСТ 15150  температура окружающей среды  должна составлять от </a:t>
            </a:r>
            <a:r>
              <a:rPr lang="ru-RU" sz="900" dirty="0" smtClean="0"/>
              <a:t>-60</a:t>
            </a:r>
            <a:r>
              <a:rPr lang="ru-RU" sz="900" baseline="30000" dirty="0" smtClean="0"/>
              <a:t>0</a:t>
            </a:r>
            <a:r>
              <a:rPr lang="ru-RU" sz="900" dirty="0" smtClean="0"/>
              <a:t> </a:t>
            </a:r>
            <a:r>
              <a:rPr lang="ru-RU" sz="900" dirty="0"/>
              <a:t>С до +40</a:t>
            </a:r>
            <a:r>
              <a:rPr lang="ru-RU" sz="900" baseline="30000" dirty="0"/>
              <a:t>0</a:t>
            </a:r>
            <a:r>
              <a:rPr lang="ru-RU" sz="900" dirty="0"/>
              <a:t> С и относительной влажности не более </a:t>
            </a:r>
            <a:r>
              <a:rPr lang="ru-RU" sz="900" dirty="0" smtClean="0"/>
              <a:t>75% </a:t>
            </a:r>
            <a:r>
              <a:rPr lang="ru-RU" sz="900" dirty="0"/>
              <a:t>при температуре </a:t>
            </a:r>
            <a:r>
              <a:rPr lang="ru-RU" sz="900" dirty="0" smtClean="0"/>
              <a:t>15</a:t>
            </a:r>
            <a:r>
              <a:rPr lang="ru-RU" sz="900" baseline="30000" dirty="0" smtClean="0"/>
              <a:t>0</a:t>
            </a:r>
            <a:r>
              <a:rPr lang="ru-RU" sz="900" dirty="0" smtClean="0"/>
              <a:t> </a:t>
            </a:r>
            <a:r>
              <a:rPr lang="ru-RU" sz="900" dirty="0"/>
              <a:t>С. </a:t>
            </a:r>
          </a:p>
          <a:p>
            <a:pPr marL="266700" indent="-266700" algn="just" defTabSz="266700"/>
            <a:r>
              <a:rPr lang="ru-RU" sz="900" dirty="0" smtClean="0"/>
              <a:t>1.3.</a:t>
            </a:r>
            <a:r>
              <a:rPr lang="ru-RU" sz="900" dirty="0"/>
              <a:t>	</a:t>
            </a:r>
            <a:r>
              <a:rPr lang="ru-RU" sz="900" dirty="0" smtClean="0"/>
              <a:t>Согласно </a:t>
            </a:r>
            <a:r>
              <a:rPr lang="ru-RU" sz="900" dirty="0"/>
              <a:t>ГОСТ 14254 по защищенности от проникновения пыли и влаги светильник соответствует стандарту </a:t>
            </a:r>
            <a:r>
              <a:rPr lang="en-US" sz="900" dirty="0"/>
              <a:t>IP</a:t>
            </a:r>
            <a:r>
              <a:rPr lang="ru-RU" sz="900" dirty="0"/>
              <a:t>-65.</a:t>
            </a:r>
          </a:p>
          <a:p>
            <a:pPr marL="266700" indent="-266700" algn="just" defTabSz="266700"/>
            <a:r>
              <a:rPr lang="ru-RU" sz="900" dirty="0" smtClean="0"/>
              <a:t>1.4.	В </a:t>
            </a:r>
            <a:r>
              <a:rPr lang="ru-RU" sz="900" dirty="0"/>
              <a:t>соответствии с ГОСТ 12.2.007.0. по общим требованиям безопасности и защиты человека от поражения электрическим током светильник соответствует </a:t>
            </a:r>
            <a:r>
              <a:rPr lang="ru-RU" sz="900" dirty="0" smtClean="0"/>
              <a:t>2 классу </a:t>
            </a:r>
            <a:r>
              <a:rPr lang="ru-RU" sz="900" dirty="0"/>
              <a:t>защиты.</a:t>
            </a:r>
          </a:p>
          <a:p>
            <a:pPr marL="266700" indent="-266700" algn="just" defTabSz="266700"/>
            <a:r>
              <a:rPr lang="ru-RU" sz="900" dirty="0" smtClean="0"/>
              <a:t>1.5.	В </a:t>
            </a:r>
            <a:r>
              <a:rPr lang="ru-RU" sz="900" dirty="0"/>
              <a:t>соответствии с требованиями ГОСТ 12.1.044 по пожаробезопасности веществ и материалов светильник не должен воспламеняться, воспламенять окружающие материалы.</a:t>
            </a:r>
          </a:p>
          <a:p>
            <a:pPr marL="266700" indent="-266700" algn="just" defTabSz="266700"/>
            <a:r>
              <a:rPr lang="ru-RU" sz="900" dirty="0" smtClean="0"/>
              <a:t>1.6.</a:t>
            </a:r>
            <a:r>
              <a:rPr lang="ru-RU" sz="900" dirty="0"/>
              <a:t>	</a:t>
            </a:r>
            <a:r>
              <a:rPr lang="ru-RU" sz="900" dirty="0" smtClean="0"/>
              <a:t>В </a:t>
            </a:r>
            <a:r>
              <a:rPr lang="ru-RU" sz="900" dirty="0"/>
              <a:t>соответствии с условиями размещения по допускаемым механическим воздействиям светильник относится к группе исполнения М1 в соответствии с ГОСТ </a:t>
            </a:r>
            <a:r>
              <a:rPr lang="ru-RU" sz="900" dirty="0" smtClean="0"/>
              <a:t>17516.1</a:t>
            </a:r>
            <a:r>
              <a:rPr lang="ru-RU" sz="900" dirty="0"/>
              <a:t>.</a:t>
            </a:r>
          </a:p>
          <a:p>
            <a:pPr marL="266700" indent="-266700" algn="just" defTabSz="266700"/>
            <a:r>
              <a:rPr lang="ru-RU" sz="900" dirty="0" smtClean="0"/>
              <a:t>1.7.</a:t>
            </a:r>
            <a:r>
              <a:rPr lang="ru-RU" sz="900" dirty="0"/>
              <a:t>	</a:t>
            </a:r>
            <a:r>
              <a:rPr lang="ru-RU" sz="900" dirty="0" smtClean="0"/>
              <a:t>Основные </a:t>
            </a:r>
            <a:r>
              <a:rPr lang="ru-RU" sz="900" dirty="0"/>
              <a:t>технические характеристики светильника представлены в таблице 1. Реальные показатели могут отличаться от заявленных на </a:t>
            </a:r>
            <a:r>
              <a:rPr lang="ru-RU" sz="900" u="sng" dirty="0" smtClean="0"/>
              <a:t>+</a:t>
            </a:r>
            <a:r>
              <a:rPr lang="ru-RU" sz="900" dirty="0" smtClean="0"/>
              <a:t>10%. </a:t>
            </a:r>
            <a:r>
              <a:rPr lang="ru-RU" sz="900" dirty="0"/>
              <a:t>Так же производитель оставляет за собой право на внесение незначительных изменений в конструкцию светильника, исключительно для улучшения качества и характеристик, без предварительного уведомления.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696030"/>
              </p:ext>
            </p:extLst>
          </p:nvPr>
        </p:nvGraphicFramePr>
        <p:xfrm>
          <a:off x="5478746" y="551089"/>
          <a:ext cx="5007466" cy="66258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9628"/>
                <a:gridCol w="1513919"/>
                <a:gridCol w="1513919"/>
              </a:tblGrid>
              <a:tr h="2284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Наименование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/>
                        <a:t>Люмьер ДПП-П-030.1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/>
                        <a:t>Люмьер ДПП-П-030.1.Ш3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8446">
                <a:tc>
                  <a:txBody>
                    <a:bodyPr/>
                    <a:lstStyle/>
                    <a:p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Световой поток светильника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3 000 лм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3 000 лм</a:t>
                      </a:r>
                    </a:p>
                  </a:txBody>
                  <a:tcPr marL="75597" marR="75597" marT="0" marB="0" anchor="ctr"/>
                </a:tc>
              </a:tr>
              <a:tr h="2739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Общий световой поток </a:t>
                      </a:r>
                      <a:b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светодиодного модуля</a:t>
                      </a:r>
                      <a:r>
                        <a:rPr lang="en-US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3 550 лм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3 550 лм</a:t>
                      </a:r>
                    </a:p>
                  </a:txBody>
                  <a:tcPr marL="75597" marR="75597" marT="0" marB="0" anchor="ctr"/>
                </a:tc>
              </a:tr>
              <a:tr h="2739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Номинальная мощность светильника 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30 Вт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30 Вт</a:t>
                      </a:r>
                    </a:p>
                  </a:txBody>
                  <a:tcPr marL="75597" marR="75597" marT="0" marB="0" anchor="ctr"/>
                </a:tc>
              </a:tr>
              <a:tr h="2284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Световая отдача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100 лм/Вт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39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КТЦ (коррелированная цветовая </a:t>
                      </a: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температура 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5000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K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84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Тип КСС (кривые силы  света)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К50, </a:t>
                      </a:r>
                      <a:endParaRPr lang="ru-RU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Л 140 х СП 25</a:t>
                      </a:r>
                      <a:endParaRPr lang="ru-RU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84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Пульсация светового потока менее </a:t>
                      </a: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&lt;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84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 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(общий индекс </a:t>
                      </a: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цветопередачи) </a:t>
                      </a: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75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8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Производитель светодиодов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Seoul Semiconductor</a:t>
                      </a: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84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 службы светодиодов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60 000 часов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84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Напряжение сети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135-260 В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84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Частота сети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45-65 Гц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84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Коэффициент мощности </a:t>
                      </a: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≥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0,97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39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 защиты от поражения электрическим током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84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 климатического исполнения 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УХЛ 2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84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Температура эксплуатации 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от -60 до +40 °С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39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Степень защиты от воздействия окружающей среды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IP 65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8446">
                <a:tc>
                  <a:txBody>
                    <a:bodyPr/>
                    <a:lstStyle/>
                    <a:p>
                      <a:pPr marL="0" marR="0" indent="0" algn="l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 службы светильника</a:t>
                      </a: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60 000 часов</a:t>
                      </a: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8446">
                <a:tc>
                  <a:txBody>
                    <a:bodyPr/>
                    <a:lstStyle/>
                    <a:p>
                      <a:pPr marL="0" marR="0" indent="0" algn="l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Гарантия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36 месяцев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84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Форм-фактор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Накладной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84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Тип </a:t>
                      </a:r>
                      <a:r>
                        <a:rPr lang="ru-RU" sz="9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рассеивателя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Линза ПММА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84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Материал корпуса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Алюминиевый сплав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84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Варианты крепления</a:t>
                      </a: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Накладной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84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Габаритные размеры корпуса, мм </a:t>
                      </a: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370х250х48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8446">
                <a:tc>
                  <a:txBody>
                    <a:bodyPr/>
                    <a:lstStyle/>
                    <a:p>
                      <a:pPr marL="0" marR="0" indent="0" algn="l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Габаритные размеры упаковки, мм </a:t>
                      </a: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380х265х65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84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Масса, не более </a:t>
                      </a: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1,5 кг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84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Масса с упаковкой, не более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1,65 кг</a:t>
                      </a: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478746" y="115796"/>
            <a:ext cx="530355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Таблица </a:t>
            </a:r>
            <a:r>
              <a:rPr lang="ru-RU" sz="1400" b="1" dirty="0" smtClean="0"/>
              <a:t>1.</a:t>
            </a:r>
            <a:endParaRPr lang="ru-RU" sz="1400" b="1" dirty="0"/>
          </a:p>
          <a:p>
            <a:r>
              <a:rPr lang="ru-RU" sz="1200" b="1" dirty="0"/>
              <a:t>Основные технические данные </a:t>
            </a:r>
            <a:r>
              <a:rPr lang="ru-RU" sz="1200" b="1" dirty="0" smtClean="0"/>
              <a:t>светильников </a:t>
            </a:r>
            <a:r>
              <a:rPr lang="ru-RU" sz="1200" b="1" dirty="0"/>
              <a:t>«Люмьер </a:t>
            </a:r>
            <a:r>
              <a:rPr lang="ru-RU" sz="1200" b="1" dirty="0" smtClean="0"/>
              <a:t>ДПП-П-030.1»</a:t>
            </a:r>
            <a:endParaRPr lang="ru-RU" sz="1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5526" y="2687399"/>
            <a:ext cx="4973503" cy="1099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66700" algn="l"/>
              </a:tabLst>
            </a:pPr>
            <a:r>
              <a:rPr lang="ru-RU" sz="1400" b="1" dirty="0" smtClean="0"/>
              <a:t>2.	Комплектность</a:t>
            </a:r>
            <a:endParaRPr lang="ru-RU" sz="600" b="1" dirty="0"/>
          </a:p>
          <a:p>
            <a:pPr marL="266700" indent="-266700" defTabSz="266700">
              <a:tabLst>
                <a:tab pos="266700" algn="l"/>
              </a:tabLst>
            </a:pPr>
            <a:r>
              <a:rPr lang="ru-RU" sz="900" dirty="0"/>
              <a:t>2.1.	Комплект поставки светильника составляет: </a:t>
            </a:r>
          </a:p>
          <a:p>
            <a:pPr marL="266700" indent="-266700">
              <a:tabLst>
                <a:tab pos="266700" algn="l"/>
              </a:tabLst>
            </a:pPr>
            <a:r>
              <a:rPr lang="ru-RU" sz="900" dirty="0"/>
              <a:t>	Светильник – 1 шт. </a:t>
            </a:r>
          </a:p>
          <a:p>
            <a:pPr marL="266700" indent="-266700">
              <a:tabLst>
                <a:tab pos="266700" algn="l"/>
              </a:tabLst>
            </a:pPr>
            <a:r>
              <a:rPr lang="ru-RU" sz="900" dirty="0"/>
              <a:t>	</a:t>
            </a:r>
            <a:r>
              <a:rPr lang="en-US" sz="900" dirty="0" err="1"/>
              <a:t>Паспорт</a:t>
            </a:r>
            <a:r>
              <a:rPr lang="en-US" sz="900" dirty="0"/>
              <a:t> </a:t>
            </a:r>
            <a:r>
              <a:rPr lang="ru-RU" sz="900" dirty="0"/>
              <a:t> на изделие </a:t>
            </a:r>
            <a:r>
              <a:rPr lang="en-US" sz="900" dirty="0"/>
              <a:t>– 1 экз. </a:t>
            </a:r>
            <a:endParaRPr lang="ru-RU" sz="900" dirty="0"/>
          </a:p>
          <a:p>
            <a:pPr marL="266700" indent="-266700">
              <a:tabLst>
                <a:tab pos="266700" algn="l"/>
              </a:tabLst>
            </a:pPr>
            <a:r>
              <a:rPr lang="ru-RU" sz="900" dirty="0"/>
              <a:t>	</a:t>
            </a:r>
            <a:r>
              <a:rPr lang="en-US" sz="900" dirty="0" err="1"/>
              <a:t>Упаковка</a:t>
            </a:r>
            <a:r>
              <a:rPr lang="en-US" sz="900" dirty="0"/>
              <a:t> – 1 шт. </a:t>
            </a:r>
            <a:endParaRPr lang="ru-RU" sz="900" dirty="0"/>
          </a:p>
          <a:p>
            <a:endParaRPr lang="ru-RU" sz="1543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17235" y="3481190"/>
            <a:ext cx="5150349" cy="303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6700"/>
            <a:r>
              <a:rPr lang="ru-RU" sz="1400" b="1" dirty="0" smtClean="0"/>
              <a:t>3.	Ресурсы </a:t>
            </a:r>
            <a:r>
              <a:rPr lang="ru-RU" sz="1400" b="1" dirty="0"/>
              <a:t>срок службы  и</a:t>
            </a:r>
            <a:r>
              <a:rPr lang="ru-RU" sz="1400" b="1" dirty="0" smtClean="0"/>
              <a:t> </a:t>
            </a:r>
            <a:r>
              <a:rPr lang="ru-RU" sz="1400" b="1" dirty="0"/>
              <a:t>гарантии </a:t>
            </a:r>
            <a:r>
              <a:rPr lang="ru-RU" sz="1400" b="1" dirty="0" smtClean="0"/>
              <a:t>изготовителя</a:t>
            </a:r>
          </a:p>
          <a:p>
            <a:pPr marL="266700" indent="-266700" algn="just">
              <a:tabLst>
                <a:tab pos="266700" algn="l"/>
              </a:tabLst>
            </a:pPr>
            <a:r>
              <a:rPr lang="ru-RU" sz="900" dirty="0"/>
              <a:t>3.1.</a:t>
            </a:r>
            <a:r>
              <a:rPr lang="en-US" sz="900" dirty="0"/>
              <a:t>	</a:t>
            </a:r>
            <a:r>
              <a:rPr lang="ru-RU" sz="900" dirty="0" smtClean="0"/>
              <a:t>Срок </a:t>
            </a:r>
            <a:r>
              <a:rPr lang="ru-RU" sz="900" dirty="0"/>
              <a:t>службы светодиодов составляет более 6</a:t>
            </a:r>
            <a:r>
              <a:rPr lang="ru-RU" sz="900" dirty="0" smtClean="0"/>
              <a:t>0 </a:t>
            </a:r>
            <a:r>
              <a:rPr lang="ru-RU" sz="900" dirty="0"/>
              <a:t>000 </a:t>
            </a:r>
            <a:r>
              <a:rPr lang="ru-RU" sz="900" dirty="0" smtClean="0"/>
              <a:t>часов. </a:t>
            </a:r>
            <a:r>
              <a:rPr lang="ru-RU" sz="900" dirty="0"/>
              <a:t>Указанные ресурсы, срок службы и хранения </a:t>
            </a:r>
            <a:r>
              <a:rPr lang="ru-RU" sz="900" dirty="0" smtClean="0"/>
              <a:t>действительны при соблюдении </a:t>
            </a:r>
            <a:r>
              <a:rPr lang="ru-RU" sz="900" dirty="0"/>
              <a:t>потребителем требований действующей эксплуатационной документации.</a:t>
            </a:r>
          </a:p>
          <a:p>
            <a:pPr marL="266700" indent="-266700" algn="just" defTabSz="266700">
              <a:tabLst>
                <a:tab pos="266700" algn="l"/>
              </a:tabLst>
            </a:pPr>
            <a:r>
              <a:rPr lang="ru-RU" sz="900" dirty="0"/>
              <a:t>3.2.</a:t>
            </a:r>
            <a:r>
              <a:rPr lang="en-US" sz="900" dirty="0"/>
              <a:t>	</a:t>
            </a:r>
            <a:r>
              <a:rPr lang="ru-RU" sz="900" dirty="0"/>
              <a:t>Гарантии изготовителя. </a:t>
            </a:r>
          </a:p>
          <a:p>
            <a:pPr marL="447675" indent="-180975" algn="just" defTabSz="266700">
              <a:tabLst>
                <a:tab pos="447675" algn="l"/>
              </a:tabLst>
            </a:pPr>
            <a:r>
              <a:rPr lang="en-US" sz="900" dirty="0"/>
              <a:t>a</a:t>
            </a:r>
            <a:r>
              <a:rPr lang="ru-RU" sz="900" dirty="0"/>
              <a:t>.</a:t>
            </a:r>
            <a:r>
              <a:rPr lang="en-US" sz="900" dirty="0"/>
              <a:t>	</a:t>
            </a:r>
            <a:r>
              <a:rPr lang="ru-RU" sz="900" dirty="0"/>
              <a:t>Изготовитель гарантирует соответствие светильника требованиям технических условий ТУ 3461−</a:t>
            </a:r>
            <a:r>
              <a:rPr lang="ru-RU" sz="900" dirty="0" smtClean="0"/>
              <a:t>015−</a:t>
            </a:r>
            <a:r>
              <a:rPr lang="ru-RU" sz="900" dirty="0"/>
              <a:t>65995620−2015 при соблюдении условий эксплуатации, транспортирования, хранения и монтажа. </a:t>
            </a:r>
          </a:p>
          <a:p>
            <a:pPr marL="266700" indent="-266700" algn="just" defTabSz="223838">
              <a:tabLst>
                <a:tab pos="266700" algn="l"/>
              </a:tabLst>
            </a:pPr>
            <a:r>
              <a:rPr lang="en-US" sz="900" dirty="0"/>
              <a:t>	b</a:t>
            </a:r>
            <a:r>
              <a:rPr lang="ru-RU" sz="900" dirty="0"/>
              <a:t>.</a:t>
            </a:r>
            <a:r>
              <a:rPr lang="en-US" sz="900" dirty="0"/>
              <a:t>	</a:t>
            </a:r>
            <a:r>
              <a:rPr lang="ru-RU" sz="900" dirty="0"/>
              <a:t>Гарантийный срок эксплуатации светильника составляет </a:t>
            </a:r>
            <a:r>
              <a:rPr lang="ru-RU" sz="900" dirty="0" smtClean="0"/>
              <a:t>36 месяцев</a:t>
            </a:r>
            <a:r>
              <a:rPr lang="ru-RU" sz="900" dirty="0"/>
              <a:t>. </a:t>
            </a:r>
          </a:p>
          <a:p>
            <a:pPr marL="447675" lvl="1" indent="-180975" algn="just" defTabSz="266700">
              <a:tabLst>
                <a:tab pos="266700" algn="l"/>
              </a:tabLst>
            </a:pPr>
            <a:r>
              <a:rPr lang="en-US" sz="900" dirty="0"/>
              <a:t>c</a:t>
            </a:r>
            <a:r>
              <a:rPr lang="ru-RU" sz="900" dirty="0"/>
              <a:t>. </a:t>
            </a:r>
            <a:r>
              <a:rPr lang="en-US" sz="900" dirty="0"/>
              <a:t>	</a:t>
            </a:r>
            <a:r>
              <a:rPr lang="ru-RU" sz="900" dirty="0"/>
              <a:t>При выявлении неисправностей в течение гарантийного срока производитель обязуется осуществить ремонт или замену изделия на аналогичное бесплатно. Гарантийные  обязательства выполняются только при условии соблюдения правил установки и эксплуатации изделия. Гарантийные обязательства не выполняются производителем при:</a:t>
            </a:r>
          </a:p>
          <a:p>
            <a:pPr marL="628650" lvl="2" indent="-180975" algn="just">
              <a:buFont typeface="Calibri" panose="020F0502020204030204" pitchFamily="34" charset="0"/>
              <a:buChar char="‒"/>
            </a:pPr>
            <a:r>
              <a:rPr lang="ru-RU" sz="900" dirty="0"/>
              <a:t>наличии механических, термических повреждений оборудования или его частей; </a:t>
            </a:r>
          </a:p>
          <a:p>
            <a:pPr marL="628650" lvl="1" indent="-177800" algn="just">
              <a:buFont typeface="Calibri" panose="020F0502020204030204" pitchFamily="34" charset="0"/>
              <a:buChar char="‒"/>
              <a:tabLst>
                <a:tab pos="450850" algn="l"/>
                <a:tab pos="628650" algn="l"/>
              </a:tabLst>
            </a:pPr>
            <a:r>
              <a:rPr lang="ru-RU" sz="900" dirty="0"/>
              <a:t>наличии  следов самостоятельного ремонта изделия</a:t>
            </a:r>
            <a:r>
              <a:rPr lang="en-US" sz="900" dirty="0"/>
              <a:t>;</a:t>
            </a:r>
            <a:endParaRPr lang="ru-RU" sz="900" dirty="0"/>
          </a:p>
          <a:p>
            <a:pPr marL="628650" lvl="2" indent="-180975" algn="just">
              <a:buFont typeface="Calibri" panose="020F0502020204030204" pitchFamily="34" charset="0"/>
              <a:buChar char="‒"/>
            </a:pPr>
            <a:r>
              <a:rPr lang="ru-RU" sz="900" dirty="0" smtClean="0"/>
              <a:t>поломках</a:t>
            </a:r>
            <a:r>
              <a:rPr lang="ru-RU" sz="900" dirty="0"/>
              <a:t>, вызванных неправильным подключением светильника; перенапряжением в электросети </a:t>
            </a:r>
            <a:r>
              <a:rPr lang="ru-RU" sz="900" dirty="0" smtClean="0"/>
              <a:t>более, </a:t>
            </a:r>
            <a:r>
              <a:rPr lang="ru-RU" sz="900" dirty="0"/>
              <a:t>чем указано в Таблице 1; стихийными бедствиями. </a:t>
            </a:r>
          </a:p>
          <a:p>
            <a:pPr marL="447675" lvl="1" indent="-180975" algn="just"/>
            <a:r>
              <a:rPr lang="en-US" sz="900" dirty="0"/>
              <a:t>	</a:t>
            </a:r>
            <a:r>
              <a:rPr lang="ru-RU" sz="900" dirty="0"/>
              <a:t>При обнаружении вышеописанных нарушений ремонт производится на платной  основе по действующим на момент обращения к производителю расценкам. </a:t>
            </a:r>
            <a:endParaRPr lang="ru-RU" sz="1543" dirty="0"/>
          </a:p>
          <a:p>
            <a:endParaRPr lang="ru-RU" sz="1543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25526" y="6195408"/>
            <a:ext cx="5142058" cy="116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6700"/>
            <a:r>
              <a:rPr lang="ru-RU" sz="1543" b="1" dirty="0" smtClean="0"/>
              <a:t>4.	Транспортирование </a:t>
            </a:r>
            <a:r>
              <a:rPr lang="ru-RU" sz="1543" b="1" dirty="0"/>
              <a:t>и хранение </a:t>
            </a:r>
          </a:p>
          <a:p>
            <a:pPr algn="just" defTabSz="266700"/>
            <a:r>
              <a:rPr lang="ru-RU" sz="900" dirty="0"/>
              <a:t>4.1.</a:t>
            </a:r>
            <a:r>
              <a:rPr lang="en-US" sz="900" b="1" dirty="0"/>
              <a:t>	</a:t>
            </a:r>
            <a:r>
              <a:rPr lang="ru-RU" sz="900" dirty="0"/>
              <a:t>Транспортирование светильника может производиться автомобильным, </a:t>
            </a:r>
            <a:r>
              <a:rPr lang="en-US" sz="900" dirty="0"/>
              <a:t>	</a:t>
            </a:r>
            <a:r>
              <a:rPr lang="ru-RU" sz="900" dirty="0"/>
              <a:t>железнодорожным, воздушным и водным транспортом.</a:t>
            </a:r>
          </a:p>
          <a:p>
            <a:pPr marL="266700" indent="-266700" algn="just" defTabSz="266700"/>
            <a:r>
              <a:rPr lang="ru-RU" sz="900" dirty="0"/>
              <a:t>4.2.</a:t>
            </a:r>
            <a:r>
              <a:rPr lang="en-US" sz="900" dirty="0"/>
              <a:t>	</a:t>
            </a:r>
            <a:r>
              <a:rPr lang="ru-RU" sz="900" dirty="0"/>
              <a:t>Упакованные светильники следует хранить под навесами или в помещениях, где колебания температуры и влажности воздуха несущественно отличаются от  колебаний на открытом воздухе. Необходимо исключить присутствие в воздухе кислотных и щелочных примесей, вредно влияющих на светильники.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440684" y="7146152"/>
            <a:ext cx="615643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dirty="0" smtClean="0">
                <a:ea typeface="Times New Roman" panose="02020603050405020304" pitchFamily="18" charset="0"/>
              </a:rPr>
              <a:t>*  - при температуре на кристалле 25°С </a:t>
            </a:r>
            <a:endParaRPr lang="ru-RU" sz="9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81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1065</TotalTime>
  <Words>279</Words>
  <Application>Microsoft Office PowerPoint</Application>
  <PresentationFormat>Произвольный</PresentationFormat>
  <Paragraphs>126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 Избродин</dc:creator>
  <cp:lastModifiedBy>Алексей Избродин</cp:lastModifiedBy>
  <cp:revision>139</cp:revision>
  <cp:lastPrinted>2015-12-14T14:31:59Z</cp:lastPrinted>
  <dcterms:created xsi:type="dcterms:W3CDTF">2015-03-31T07:42:46Z</dcterms:created>
  <dcterms:modified xsi:type="dcterms:W3CDTF">2016-12-08T10:07:58Z</dcterms:modified>
</cp:coreProperties>
</file>